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597" r:id="rId2"/>
    <p:sldId id="686" r:id="rId3"/>
    <p:sldId id="593" r:id="rId4"/>
    <p:sldId id="636" r:id="rId5"/>
    <p:sldId id="753" r:id="rId6"/>
    <p:sldId id="540" r:id="rId7"/>
    <p:sldId id="754" r:id="rId8"/>
    <p:sldId id="639" r:id="rId9"/>
    <p:sldId id="599" r:id="rId10"/>
    <p:sldId id="595" r:id="rId11"/>
    <p:sldId id="601" r:id="rId12"/>
    <p:sldId id="603" r:id="rId13"/>
    <p:sldId id="609" r:id="rId14"/>
    <p:sldId id="610" r:id="rId15"/>
    <p:sldId id="747" r:id="rId16"/>
    <p:sldId id="74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4EA"/>
    <a:srgbClr val="EFF1F0"/>
    <a:srgbClr val="EAECA2"/>
    <a:srgbClr val="F3F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6" autoAdjust="0"/>
    <p:restoredTop sz="84019" autoAdjust="0"/>
  </p:normalViewPr>
  <p:slideViewPr>
    <p:cSldViewPr snapToGrid="0" showGuides="1">
      <p:cViewPr varScale="1">
        <p:scale>
          <a:sx n="89" d="100"/>
          <a:sy n="89" d="100"/>
        </p:scale>
        <p:origin x="1398" y="90"/>
      </p:cViewPr>
      <p:guideLst>
        <p:guide orient="horz" pos="2112"/>
        <p:guide pos="379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7221FB-8367-49B6-A242-563F042277FA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895EE-AC86-416D-9DB3-6B1B57B60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33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2FE1E-4FB9-AFD0-17F7-26B4E0DF4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4F06630-EA2A-1D06-F6A3-71D22A030A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B35BD50F-9573-49B1-CBF2-F371FCB9F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dirty="0">
              <a:solidFill>
                <a:srgbClr val="CC5722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FDF680-3BC6-A9A6-A53F-0A13C3ADB1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0709E-EC36-41E4-9F0D-B847CACAF7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895EE-AC86-416D-9DB3-6B1B57B60B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14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AF0D1-50A6-A1DC-01C2-7D062B5F8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E4E838-4B4B-5D87-FF8E-98F89B786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5AB5DF-A578-E8BA-E97C-8771CB882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393D-4C38-5CC6-6D8D-D5B74D852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895EE-AC86-416D-9DB3-6B1B57B60B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71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23366-CE5A-82B6-3582-413DA57F7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70BC3E-251B-A135-2DDA-1F191D07AA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BD2932-87E8-84BC-43D4-CA94FE121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632B2-9589-489D-F13E-5986E8E98B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895EE-AC86-416D-9DB3-6B1B57B60B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34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D44FC-2668-DB67-C128-EC1EB9FED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5BD5F68-94D7-95C9-2590-2DFB493D8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265A23C7-68AF-D7C3-400A-A6960F9BF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dirty="0">
              <a:solidFill>
                <a:srgbClr val="CC5722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392F0C-0E09-532D-9BDA-426DC7AC09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0709E-EC36-41E4-9F0D-B847CACAF7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90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895EE-AC86-416D-9DB3-6B1B57B60B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9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5D0BF-E13E-B6B5-4E09-09DD2F200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5AC9A3-9D81-CC4B-59FE-F98E158AEF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C80ECD-5FA0-E596-464D-20B77DC0B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4AFE0-7853-1187-57FA-E3F27035D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895EE-AC86-416D-9DB3-6B1B57B60B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91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3EB0B-A2FA-3B8C-DB1F-48CF98594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EF2E4A-32FF-7592-91BE-E09530ECD3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7E3CE1-1861-1199-40BF-12F7E3574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67A9B-CE09-9E8C-A7F3-97E013C5FE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895EE-AC86-416D-9DB3-6B1B57B60B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61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2550D-4E93-0DE0-D47F-C1BCE7219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DB2021-B8DF-42B3-60CE-09CAB3BAF9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BA7DC3-30EE-DF04-3E9A-7EC87FD7F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dirty="0" err="1">
                <a:latin typeface="+mn-lt"/>
              </a:rPr>
              <a:t>Tavassoli</a:t>
            </a:r>
            <a:r>
              <a:rPr lang="fr-FR" sz="1100" dirty="0">
                <a:latin typeface="+mn-lt"/>
              </a:rPr>
              <a:t> et </a:t>
            </a:r>
            <a:r>
              <a:rPr lang="fr-FR" sz="1100" dirty="0" err="1">
                <a:latin typeface="+mn-lt"/>
              </a:rPr>
              <a:t>Ringach</a:t>
            </a:r>
            <a:r>
              <a:rPr lang="fr-FR" sz="1100" dirty="0">
                <a:latin typeface="+mn-lt"/>
              </a:rPr>
              <a:t>: suivre le déplacement horizontal d’un point, qui accélère en début ou en fin de trajectoire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dirty="0">
                <a:latin typeface="+mn-lt"/>
              </a:rPr>
              <a:t>L’œil est capable d’estimer les accélérations; les sujets sont incapables de rapporter correctement la période d’accélération</a:t>
            </a:r>
            <a:endParaRPr lang="en-US" sz="11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9416A-2A17-26E1-E401-A84B25E49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895EE-AC86-416D-9DB3-6B1B57B60B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43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fr-FR" sz="1200" dirty="0">
                <a:solidFill>
                  <a:srgbClr val="0070C0"/>
                </a:solidFill>
              </a:rPr>
              <a:t>Perception visuelle de bas niveau :</a:t>
            </a:r>
            <a:br>
              <a:rPr lang="fr-FR" sz="1200" dirty="0"/>
            </a:br>
            <a:r>
              <a:rPr lang="fr-FR" sz="1200" dirty="0">
                <a:solidFill>
                  <a:schemeClr val="bg2">
                    <a:lumMod val="25000"/>
                  </a:schemeClr>
                </a:solidFill>
              </a:rPr>
              <a:t>Vision, audition, etc.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fr-FR" sz="1200" dirty="0">
                <a:solidFill>
                  <a:srgbClr val="0070C0"/>
                </a:solidFill>
                <a:ea typeface="Verdana" panose="020B0604030504040204" pitchFamily="34" charset="0"/>
              </a:rPr>
              <a:t>→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200" dirty="0">
                <a:solidFill>
                  <a:srgbClr val="0070C0"/>
                </a:solidFill>
              </a:rPr>
              <a:t>Extrait des </a:t>
            </a:r>
            <a:r>
              <a:rPr lang="en-US" sz="1200" dirty="0" err="1">
                <a:solidFill>
                  <a:srgbClr val="0070C0"/>
                </a:solidFill>
              </a:rPr>
              <a:t>composantes</a:t>
            </a:r>
            <a:r>
              <a:rPr lang="en-US" sz="1200" dirty="0">
                <a:solidFill>
                  <a:srgbClr val="0070C0"/>
                </a:solidFill>
              </a:rPr>
              <a:t> </a:t>
            </a:r>
            <a:r>
              <a:rPr lang="en-US" sz="1200" dirty="0" err="1">
                <a:solidFill>
                  <a:srgbClr val="0070C0"/>
                </a:solidFill>
              </a:rPr>
              <a:t>sociales</a:t>
            </a:r>
            <a:r>
              <a:rPr lang="en-US" sz="1200" dirty="0">
                <a:solidFill>
                  <a:srgbClr val="0070C0"/>
                </a:solidFill>
              </a:rPr>
              <a:t> 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Expressions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faciales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posture,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prosodie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etc.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fr-FR" sz="1200" dirty="0">
                <a:solidFill>
                  <a:srgbClr val="0070C0"/>
                </a:solidFill>
                <a:ea typeface="Verdana" panose="020B0604030504040204" pitchFamily="34" charset="0"/>
              </a:rPr>
              <a:t>→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200" dirty="0">
                <a:solidFill>
                  <a:srgbClr val="0070C0"/>
                </a:solidFill>
              </a:rPr>
              <a:t>Processus </a:t>
            </a:r>
            <a:r>
              <a:rPr lang="en-US" sz="1200" dirty="0" err="1">
                <a:solidFill>
                  <a:srgbClr val="0070C0"/>
                </a:solidFill>
              </a:rPr>
              <a:t>cognitifs</a:t>
            </a:r>
            <a:r>
              <a:rPr lang="en-US" sz="1200" dirty="0">
                <a:solidFill>
                  <a:srgbClr val="0070C0"/>
                </a:solidFill>
              </a:rPr>
              <a:t> de haut </a:t>
            </a:r>
            <a:r>
              <a:rPr lang="en-US" sz="1200" dirty="0" err="1">
                <a:solidFill>
                  <a:srgbClr val="0070C0"/>
                </a:solidFill>
              </a:rPr>
              <a:t>niveau</a:t>
            </a:r>
            <a:r>
              <a:rPr lang="en-US" sz="1200" dirty="0">
                <a:solidFill>
                  <a:srgbClr val="0070C0"/>
                </a:solidFill>
              </a:rPr>
              <a:t> </a:t>
            </a:r>
            <a:br>
              <a:rPr lang="en-US" sz="1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Inférence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 intentions,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croyances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objectifs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émotions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normes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895EE-AC86-416D-9DB3-6B1B57B60B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67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68C6D-248C-344F-77A2-58786DD31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A4296F-4014-1C2B-9561-9509B03D94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0A8481-BA28-A51A-1B69-5C4C84BE1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C36A1-54D5-9B28-3FF2-2ED71DC37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895EE-AC86-416D-9DB3-6B1B57B60B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35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8DFE5-7335-CE87-B11E-3469016B4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17296C-0AC2-91FC-9120-0757F24689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BC0C0-EAC2-5563-3953-2EFE287C1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E305E-D980-9D8A-5073-86BBF2928C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895EE-AC86-416D-9DB3-6B1B57B60B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9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A84E-D690-26D7-ABCA-0B98C8A5AC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6413500" cy="2387600"/>
          </a:xfrm>
        </p:spPr>
        <p:txBody>
          <a:bodyPr anchor="b"/>
          <a:lstStyle>
            <a:lvl1pPr algn="ctr">
              <a:defRPr sz="60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DE8E2C-F746-E18C-C22E-8F424543D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64135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93CE2-F99E-BFB6-33F3-DAAB78EF1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CC417-2B3D-4539-9FFA-D4C0EFD187D7}" type="datetime1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94CFD-C8CD-9069-4DD4-B10726080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Valentin Guigon - 2025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6A1E6-7479-1ECD-69D1-14A4CDBD6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E6910-D586-4B1A-BC87-A1DD68C0FBE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168F49-386B-E21B-91FB-99E7DBA7068A}"/>
              </a:ext>
            </a:extLst>
          </p:cNvPr>
          <p:cNvCxnSpPr>
            <a:cxnSpLocks/>
          </p:cNvCxnSpPr>
          <p:nvPr userDrawn="1"/>
        </p:nvCxnSpPr>
        <p:spPr>
          <a:xfrm flipV="1">
            <a:off x="7620000" y="1346200"/>
            <a:ext cx="0" cy="365760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963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57B8-E863-FE68-449B-69B1D5F6E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926" y="457200"/>
            <a:ext cx="418609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549CA7-6250-1679-B74A-3BA78CC6E1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422886" cy="4873625"/>
          </a:xfrm>
        </p:spPr>
        <p:txBody>
          <a:bodyPr/>
          <a:lstStyle>
            <a:lvl1pPr marL="0" indent="0">
              <a:buNone/>
              <a:defRPr sz="32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CDAA01-16BA-FEFE-8633-B15BFD728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5926" y="2057400"/>
            <a:ext cx="4186099" cy="3811588"/>
          </a:xfrm>
        </p:spPr>
        <p:txBody>
          <a:bodyPr/>
          <a:lstStyle>
            <a:lvl1pPr marL="0" indent="0">
              <a:buNone/>
              <a:defRPr sz="16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2B4D6-BE4F-E5DE-FE3D-1F507A67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8E773-6634-44EA-A956-51233667C429}" type="datetime1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0A0E9-2418-4525-CF86-F40941DEF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Valentin Guigon - 2025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064F1-D825-DC6F-432A-DDEAA7F68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E6910-D586-4B1A-BC87-A1DD68C0FBE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5" descr="Close up of waves on the beach">
            <a:extLst>
              <a:ext uri="{FF2B5EF4-FFF2-40B4-BE49-F238E27FC236}">
                <a16:creationId xmlns:a16="http://schemas.microsoft.com/office/drawing/2014/main" id="{D2A952BE-B3EA-7BC9-9C33-9B317616C6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301"/>
          <a:stretch>
            <a:fillRect/>
          </a:stretch>
        </p:blipFill>
        <p:spPr bwMode="auto">
          <a:xfrm>
            <a:off x="228599" y="63500"/>
            <a:ext cx="11750040" cy="4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775922-769C-D3A7-9AC4-DF4463BCEBDE}"/>
              </a:ext>
            </a:extLst>
          </p:cNvPr>
          <p:cNvCxnSpPr/>
          <p:nvPr userDrawn="1"/>
        </p:nvCxnSpPr>
        <p:spPr>
          <a:xfrm>
            <a:off x="180621" y="6750755"/>
            <a:ext cx="11751734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259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A67AB-B1FB-771D-6109-17950AFEF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11685-7CD1-36DE-CB09-EA9B1AF5F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n-lt"/>
                <a:ea typeface="Verdana" panose="020B0604030504040204" pitchFamily="34" charset="0"/>
              </a:defRPr>
            </a:lvl1pPr>
            <a:lvl2pPr>
              <a:defRPr>
                <a:latin typeface="+mn-lt"/>
                <a:ea typeface="Verdana" panose="020B0604030504040204" pitchFamily="34" charset="0"/>
              </a:defRPr>
            </a:lvl2pPr>
            <a:lvl3pPr>
              <a:defRPr>
                <a:latin typeface="+mn-lt"/>
                <a:ea typeface="Verdana" panose="020B0604030504040204" pitchFamily="34" charset="0"/>
              </a:defRPr>
            </a:lvl3pPr>
            <a:lvl4pPr>
              <a:defRPr>
                <a:latin typeface="+mn-lt"/>
                <a:ea typeface="Verdana" panose="020B0604030504040204" pitchFamily="34" charset="0"/>
              </a:defRPr>
            </a:lvl4pPr>
            <a:lvl5pPr>
              <a:defRPr>
                <a:latin typeface="+mn-lt"/>
                <a:ea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06DBE-EC52-306C-77DD-CE087878B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58962-E96F-4ACB-9890-F6AF5E0F46F2}" type="datetime1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F4F86-1858-34E0-9149-F60A172C8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Valentin Guigon - 2025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ED689-DA9B-253B-4518-EA093AB54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E6910-D586-4B1A-BC87-A1DD68C0FBE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0D81ED-8D74-FE17-BCA8-BD3FF81BF83E}"/>
              </a:ext>
            </a:extLst>
          </p:cNvPr>
          <p:cNvCxnSpPr/>
          <p:nvPr userDrawn="1"/>
        </p:nvCxnSpPr>
        <p:spPr>
          <a:xfrm>
            <a:off x="180621" y="6750755"/>
            <a:ext cx="11751734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2B943E-2D4D-F80E-03A6-6B3EC2F6B6AB}"/>
              </a:ext>
            </a:extLst>
          </p:cNvPr>
          <p:cNvCxnSpPr>
            <a:cxnSpLocks/>
          </p:cNvCxnSpPr>
          <p:nvPr userDrawn="1"/>
        </p:nvCxnSpPr>
        <p:spPr>
          <a:xfrm>
            <a:off x="160867" y="248469"/>
            <a:ext cx="0" cy="923106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5" descr="Close up of waves on the beach">
            <a:extLst>
              <a:ext uri="{FF2B5EF4-FFF2-40B4-BE49-F238E27FC236}">
                <a16:creationId xmlns:a16="http://schemas.microsoft.com/office/drawing/2014/main" id="{F436FCCB-031E-E7B9-F461-EA0E76386EC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301"/>
          <a:stretch>
            <a:fillRect/>
          </a:stretch>
        </p:blipFill>
        <p:spPr bwMode="auto">
          <a:xfrm>
            <a:off x="228599" y="63500"/>
            <a:ext cx="11750040" cy="4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668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127122-957A-922D-095E-1842EE49ED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49F389-BE7A-87BB-4173-3082631ED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+mn-lt"/>
                <a:ea typeface="Verdana" panose="020B0604030504040204" pitchFamily="34" charset="0"/>
              </a:defRPr>
            </a:lvl1pPr>
            <a:lvl2pPr>
              <a:defRPr>
                <a:latin typeface="+mn-lt"/>
                <a:ea typeface="Verdana" panose="020B0604030504040204" pitchFamily="34" charset="0"/>
              </a:defRPr>
            </a:lvl2pPr>
            <a:lvl3pPr>
              <a:defRPr>
                <a:latin typeface="+mn-lt"/>
                <a:ea typeface="Verdana" panose="020B0604030504040204" pitchFamily="34" charset="0"/>
              </a:defRPr>
            </a:lvl3pPr>
            <a:lvl4pPr>
              <a:defRPr>
                <a:latin typeface="+mn-lt"/>
                <a:ea typeface="Verdana" panose="020B0604030504040204" pitchFamily="34" charset="0"/>
              </a:defRPr>
            </a:lvl4pPr>
            <a:lvl5pPr>
              <a:defRPr>
                <a:latin typeface="+mn-lt"/>
                <a:ea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7CC1F-E25D-C3DD-C95C-DBADA395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A0E6-2892-460E-AC37-E6EBCED8A488}" type="datetime1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6CBF3-D1C9-80E5-8D07-B7C5F7335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Valentin Guigon - 2025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D9D7D-63DD-6DE7-BF54-45F994522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E6910-D586-4B1A-BC87-A1DD68C0FBE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5" descr="Close up of waves on the beach">
            <a:extLst>
              <a:ext uri="{FF2B5EF4-FFF2-40B4-BE49-F238E27FC236}">
                <a16:creationId xmlns:a16="http://schemas.microsoft.com/office/drawing/2014/main" id="{267FB576-83F0-A88E-0591-B6E3C9EF303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301"/>
          <a:stretch>
            <a:fillRect/>
          </a:stretch>
        </p:blipFill>
        <p:spPr bwMode="auto">
          <a:xfrm>
            <a:off x="228599" y="63500"/>
            <a:ext cx="11750040" cy="4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66E4AD-8E42-EDF9-51E4-D30D1A47A50C}"/>
              </a:ext>
            </a:extLst>
          </p:cNvPr>
          <p:cNvCxnSpPr/>
          <p:nvPr userDrawn="1"/>
        </p:nvCxnSpPr>
        <p:spPr>
          <a:xfrm>
            <a:off x="180621" y="6750755"/>
            <a:ext cx="11751734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957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A84E-D690-26D7-ABCA-0B98C8A5AC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46199"/>
            <a:ext cx="6413500" cy="3657600"/>
          </a:xfrm>
        </p:spPr>
        <p:txBody>
          <a:bodyPr anchor="ctr"/>
          <a:lstStyle>
            <a:lvl1pPr algn="ctr">
              <a:defRPr sz="600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93CE2-F99E-BFB6-33F3-DAAB78EF1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7FB25-F4B2-4677-804C-53DF6B3A7142}" type="datetime1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94CFD-C8CD-9069-4DD4-B10726080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Valentin Guigon - 2025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6A1E6-7479-1ECD-69D1-14A4CDBD6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E6910-D586-4B1A-BC87-A1DD68C0FBE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168F49-386B-E21B-91FB-99E7DBA7068A}"/>
              </a:ext>
            </a:extLst>
          </p:cNvPr>
          <p:cNvCxnSpPr>
            <a:cxnSpLocks/>
          </p:cNvCxnSpPr>
          <p:nvPr userDrawn="1"/>
        </p:nvCxnSpPr>
        <p:spPr>
          <a:xfrm flipV="1">
            <a:off x="7620000" y="1346200"/>
            <a:ext cx="0" cy="365760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962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07042-D36E-97EB-050F-ECE2E714D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682" y="10016"/>
            <a:ext cx="8229600" cy="1325563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9773A-98F7-DEB5-6C42-F4012D290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  <a:latin typeface="+mn-lt"/>
                <a:ea typeface="Verdana" panose="020B0604030504040204" pitchFamily="34" charset="0"/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  <a:latin typeface="+mn-lt"/>
                <a:ea typeface="Verdana" panose="020B0604030504040204" pitchFamily="34" charset="0"/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  <a:latin typeface="+mn-lt"/>
                <a:ea typeface="Verdana" panose="020B0604030504040204" pitchFamily="34" charset="0"/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  <a:latin typeface="+mn-lt"/>
                <a:ea typeface="Verdana" panose="020B0604030504040204" pitchFamily="34" charset="0"/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  <a:latin typeface="+mn-lt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1B0E4-CAB9-73DC-480D-D507A9458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24BAB-2B86-4363-AA7B-DCC17D2D686A}" type="datetime1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AD1BA-962B-F611-16E5-253EA4B0F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Valentin Guigon - 2025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1930-08EB-1AD2-2A33-3BCD5CE0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E6910-D586-4B1A-BC87-A1DD68C0FBE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1DCAE5-784C-EB44-E482-A8BFC28D0757}"/>
              </a:ext>
            </a:extLst>
          </p:cNvPr>
          <p:cNvCxnSpPr/>
          <p:nvPr userDrawn="1"/>
        </p:nvCxnSpPr>
        <p:spPr>
          <a:xfrm>
            <a:off x="180621" y="6750755"/>
            <a:ext cx="11751734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9210C5-642D-5464-0807-915809B857A8}"/>
              </a:ext>
            </a:extLst>
          </p:cNvPr>
          <p:cNvCxnSpPr>
            <a:cxnSpLocks/>
          </p:cNvCxnSpPr>
          <p:nvPr userDrawn="1"/>
        </p:nvCxnSpPr>
        <p:spPr>
          <a:xfrm>
            <a:off x="160867" y="248469"/>
            <a:ext cx="0" cy="923106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5" descr="Close up of waves on the beach">
            <a:extLst>
              <a:ext uri="{FF2B5EF4-FFF2-40B4-BE49-F238E27FC236}">
                <a16:creationId xmlns:a16="http://schemas.microsoft.com/office/drawing/2014/main" id="{30C53031-7B14-BA49-A759-E65FAF3BA3C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301"/>
          <a:stretch>
            <a:fillRect/>
          </a:stretch>
        </p:blipFill>
        <p:spPr bwMode="auto">
          <a:xfrm>
            <a:off x="228599" y="63500"/>
            <a:ext cx="11750040" cy="4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819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DE8E5-C956-B8C3-BEEA-0ADD3A830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21B8D-742E-B4FB-6796-CD1D91FE4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97AE2-E9F2-A9CA-36A0-3B879CA14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8CCB-3846-4725-8681-5AC9626B92C3}" type="datetime1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8036F-69B6-8C9D-5DB9-C47D1D2A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Valentin Guigon - 2025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34250-453F-A3E8-2C0D-AF7EBCFB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E6910-D586-4B1A-BC87-A1DD68C0FBE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5" descr="Close up of waves on the beach">
            <a:extLst>
              <a:ext uri="{FF2B5EF4-FFF2-40B4-BE49-F238E27FC236}">
                <a16:creationId xmlns:a16="http://schemas.microsoft.com/office/drawing/2014/main" id="{56865DB4-858E-6148-F23F-65FBA658AED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301"/>
          <a:stretch>
            <a:fillRect/>
          </a:stretch>
        </p:blipFill>
        <p:spPr bwMode="auto">
          <a:xfrm>
            <a:off x="228599" y="63500"/>
            <a:ext cx="11750040" cy="4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57A5C4-3428-A3AF-1A7A-39AA0A4839A9}"/>
              </a:ext>
            </a:extLst>
          </p:cNvPr>
          <p:cNvCxnSpPr/>
          <p:nvPr userDrawn="1"/>
        </p:nvCxnSpPr>
        <p:spPr>
          <a:xfrm>
            <a:off x="180621" y="6750755"/>
            <a:ext cx="11751734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815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8231-C440-8C76-63FA-0DA89614A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9F75E-FC90-C6FB-F32F-D21E22768C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3682" y="1825625"/>
            <a:ext cx="5416118" cy="4351338"/>
          </a:xfrm>
        </p:spPr>
        <p:txBody>
          <a:bodyPr/>
          <a:lstStyle>
            <a:lvl1pPr>
              <a:defRPr>
                <a:latin typeface="+mn-lt"/>
                <a:ea typeface="Verdana" panose="020B0604030504040204" pitchFamily="34" charset="0"/>
              </a:defRPr>
            </a:lvl1pPr>
            <a:lvl2pPr>
              <a:defRPr>
                <a:latin typeface="+mn-lt"/>
                <a:ea typeface="Verdana" panose="020B0604030504040204" pitchFamily="34" charset="0"/>
              </a:defRPr>
            </a:lvl2pPr>
            <a:lvl3pPr>
              <a:defRPr>
                <a:latin typeface="+mn-lt"/>
                <a:ea typeface="Verdana" panose="020B0604030504040204" pitchFamily="34" charset="0"/>
              </a:defRPr>
            </a:lvl3pPr>
            <a:lvl4pPr>
              <a:defRPr>
                <a:latin typeface="+mn-lt"/>
                <a:ea typeface="Verdana" panose="020B0604030504040204" pitchFamily="34" charset="0"/>
              </a:defRPr>
            </a:lvl4pPr>
            <a:lvl5pPr>
              <a:defRPr>
                <a:latin typeface="+mn-lt"/>
                <a:ea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3B17F9-34CE-F1BB-4E30-D03F858BCA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6118" cy="4351338"/>
          </a:xfrm>
        </p:spPr>
        <p:txBody>
          <a:bodyPr/>
          <a:lstStyle>
            <a:lvl1pPr>
              <a:defRPr>
                <a:latin typeface="+mn-lt"/>
                <a:ea typeface="Verdana" panose="020B0604030504040204" pitchFamily="34" charset="0"/>
              </a:defRPr>
            </a:lvl1pPr>
            <a:lvl2pPr>
              <a:defRPr>
                <a:latin typeface="+mn-lt"/>
                <a:ea typeface="Verdana" panose="020B0604030504040204" pitchFamily="34" charset="0"/>
              </a:defRPr>
            </a:lvl2pPr>
            <a:lvl3pPr>
              <a:defRPr>
                <a:latin typeface="+mn-lt"/>
                <a:ea typeface="Verdana" panose="020B0604030504040204" pitchFamily="34" charset="0"/>
              </a:defRPr>
            </a:lvl3pPr>
            <a:lvl4pPr>
              <a:defRPr>
                <a:latin typeface="+mn-lt"/>
                <a:ea typeface="Verdana" panose="020B0604030504040204" pitchFamily="34" charset="0"/>
              </a:defRPr>
            </a:lvl4pPr>
            <a:lvl5pPr>
              <a:defRPr>
                <a:latin typeface="+mn-lt"/>
                <a:ea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AF139-001C-31B9-325A-3005D4DDC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7F33-7E3E-4331-8B58-6B928E70D418}" type="datetime1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CAD24-89FC-31D4-E279-481EFB9F8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Valentin Guigon - 2025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9091C9-2D65-299C-B199-A205B8A97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E6910-D586-4B1A-BC87-A1DD68C0FBE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CE017E-58A6-13AC-8156-A4AC84F8A803}"/>
              </a:ext>
            </a:extLst>
          </p:cNvPr>
          <p:cNvCxnSpPr/>
          <p:nvPr userDrawn="1"/>
        </p:nvCxnSpPr>
        <p:spPr>
          <a:xfrm>
            <a:off x="180621" y="6750755"/>
            <a:ext cx="11751734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85983C-35FB-6682-A9C1-975D89187889}"/>
              </a:ext>
            </a:extLst>
          </p:cNvPr>
          <p:cNvCxnSpPr>
            <a:cxnSpLocks/>
          </p:cNvCxnSpPr>
          <p:nvPr userDrawn="1"/>
        </p:nvCxnSpPr>
        <p:spPr>
          <a:xfrm>
            <a:off x="160867" y="248469"/>
            <a:ext cx="0" cy="923106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5" descr="Close up of waves on the beach">
            <a:extLst>
              <a:ext uri="{FF2B5EF4-FFF2-40B4-BE49-F238E27FC236}">
                <a16:creationId xmlns:a16="http://schemas.microsoft.com/office/drawing/2014/main" id="{79F1560E-F474-F78C-AB3A-93AF6BEEDA7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301"/>
          <a:stretch>
            <a:fillRect/>
          </a:stretch>
        </p:blipFill>
        <p:spPr bwMode="auto">
          <a:xfrm>
            <a:off x="228599" y="63500"/>
            <a:ext cx="11750040" cy="4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341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97CBE-8DD5-D5FE-9B2F-BEDB6B0E3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560" y="365125"/>
            <a:ext cx="8229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19491-5F30-739B-AF89-482670D0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560" y="1681163"/>
            <a:ext cx="5385015" cy="823912"/>
          </a:xfrm>
        </p:spPr>
        <p:txBody>
          <a:bodyPr anchor="b"/>
          <a:lstStyle>
            <a:lvl1pPr marL="0" indent="0">
              <a:buNone/>
              <a:defRPr sz="2400" b="1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D790B-D408-4B76-5D80-7628B2B11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560" y="2505075"/>
            <a:ext cx="5385015" cy="3684588"/>
          </a:xfrm>
        </p:spPr>
        <p:txBody>
          <a:bodyPr/>
          <a:lstStyle>
            <a:lvl1pPr>
              <a:defRPr>
                <a:latin typeface="+mn-lt"/>
                <a:ea typeface="Verdana" panose="020B0604030504040204" pitchFamily="34" charset="0"/>
              </a:defRPr>
            </a:lvl1pPr>
            <a:lvl2pPr>
              <a:defRPr>
                <a:latin typeface="+mn-lt"/>
                <a:ea typeface="Verdana" panose="020B0604030504040204" pitchFamily="34" charset="0"/>
              </a:defRPr>
            </a:lvl2pPr>
            <a:lvl3pPr>
              <a:defRPr>
                <a:latin typeface="+mn-lt"/>
                <a:ea typeface="Verdana" panose="020B0604030504040204" pitchFamily="34" charset="0"/>
              </a:defRPr>
            </a:lvl3pPr>
            <a:lvl4pPr>
              <a:defRPr>
                <a:latin typeface="+mn-lt"/>
                <a:ea typeface="Verdana" panose="020B0604030504040204" pitchFamily="34" charset="0"/>
              </a:defRPr>
            </a:lvl4pPr>
            <a:lvl5pPr>
              <a:defRPr>
                <a:latin typeface="+mn-lt"/>
                <a:ea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26A705-50D0-5A3F-A0CB-C13DEB24D8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07240" cy="823912"/>
          </a:xfrm>
        </p:spPr>
        <p:txBody>
          <a:bodyPr anchor="b"/>
          <a:lstStyle>
            <a:lvl1pPr marL="0" indent="0">
              <a:buNone/>
              <a:defRPr sz="2400" b="1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53F614-F138-EC3D-091D-892DD7F02B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07240" cy="3684588"/>
          </a:xfrm>
        </p:spPr>
        <p:txBody>
          <a:bodyPr/>
          <a:lstStyle>
            <a:lvl1pPr>
              <a:defRPr>
                <a:latin typeface="+mn-lt"/>
                <a:ea typeface="Verdana" panose="020B0604030504040204" pitchFamily="34" charset="0"/>
              </a:defRPr>
            </a:lvl1pPr>
            <a:lvl2pPr>
              <a:defRPr>
                <a:latin typeface="+mn-lt"/>
                <a:ea typeface="Verdana" panose="020B0604030504040204" pitchFamily="34" charset="0"/>
              </a:defRPr>
            </a:lvl2pPr>
            <a:lvl3pPr>
              <a:defRPr>
                <a:latin typeface="+mn-lt"/>
                <a:ea typeface="Verdana" panose="020B0604030504040204" pitchFamily="34" charset="0"/>
              </a:defRPr>
            </a:lvl3pPr>
            <a:lvl4pPr>
              <a:defRPr>
                <a:latin typeface="+mn-lt"/>
                <a:ea typeface="Verdana" panose="020B0604030504040204" pitchFamily="34" charset="0"/>
              </a:defRPr>
            </a:lvl4pPr>
            <a:lvl5pPr>
              <a:defRPr>
                <a:latin typeface="+mn-lt"/>
                <a:ea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57F610-8B73-0D04-A8BF-39A35F238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BDED-92FD-4166-A79B-3222E97008AE}" type="datetime1">
              <a:rPr lang="en-US" smtClean="0"/>
              <a:t>7/22/2025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2695DE-A3BE-A1E1-FEE3-4FB569379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Valentin Guigon - 2025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DABF22-E64E-6E8A-0128-4C1EDBA6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E6910-D586-4B1A-BC87-A1DD68C0FBE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BD3554-33F1-D556-6134-113D88AD0541}"/>
              </a:ext>
            </a:extLst>
          </p:cNvPr>
          <p:cNvCxnSpPr/>
          <p:nvPr userDrawn="1"/>
        </p:nvCxnSpPr>
        <p:spPr>
          <a:xfrm>
            <a:off x="180621" y="6750755"/>
            <a:ext cx="11751734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66FA6E-3E45-5FF6-48F3-3BE7155B3E41}"/>
              </a:ext>
            </a:extLst>
          </p:cNvPr>
          <p:cNvCxnSpPr>
            <a:cxnSpLocks/>
          </p:cNvCxnSpPr>
          <p:nvPr userDrawn="1"/>
        </p:nvCxnSpPr>
        <p:spPr>
          <a:xfrm>
            <a:off x="160867" y="248469"/>
            <a:ext cx="0" cy="923106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5" descr="Close up of waves on the beach">
            <a:extLst>
              <a:ext uri="{FF2B5EF4-FFF2-40B4-BE49-F238E27FC236}">
                <a16:creationId xmlns:a16="http://schemas.microsoft.com/office/drawing/2014/main" id="{9911C13C-BE97-6CAA-D3D1-3657CBEE0CA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301"/>
          <a:stretch>
            <a:fillRect/>
          </a:stretch>
        </p:blipFill>
        <p:spPr bwMode="auto">
          <a:xfrm>
            <a:off x="228599" y="63500"/>
            <a:ext cx="11750040" cy="4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45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E6985-6411-4C68-3283-98DA4F1E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8EE48E-2FE6-C718-F269-C50C52167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E3DB-B55B-4A2C-8B2B-309B38905C6F}" type="datetime1">
              <a:rPr lang="en-US" smtClean="0"/>
              <a:t>7/22/2025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1F488-7686-A34F-7585-5CBBFDEA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Valentin Guigon - 2025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05FF0-C196-2F5D-3F23-FF0D3F87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E6910-D586-4B1A-BC87-A1DD68C0FBEB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0C683-D2A9-29E9-6180-74B6AFE1496B}"/>
              </a:ext>
            </a:extLst>
          </p:cNvPr>
          <p:cNvCxnSpPr/>
          <p:nvPr userDrawn="1"/>
        </p:nvCxnSpPr>
        <p:spPr>
          <a:xfrm>
            <a:off x="180621" y="6750755"/>
            <a:ext cx="11751734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E1D735-5F52-CFAB-DF8A-8474709868B3}"/>
              </a:ext>
            </a:extLst>
          </p:cNvPr>
          <p:cNvCxnSpPr>
            <a:cxnSpLocks/>
          </p:cNvCxnSpPr>
          <p:nvPr userDrawn="1"/>
        </p:nvCxnSpPr>
        <p:spPr>
          <a:xfrm>
            <a:off x="160867" y="248469"/>
            <a:ext cx="0" cy="923106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5" descr="Close up of waves on the beach">
            <a:extLst>
              <a:ext uri="{FF2B5EF4-FFF2-40B4-BE49-F238E27FC236}">
                <a16:creationId xmlns:a16="http://schemas.microsoft.com/office/drawing/2014/main" id="{65155F53-1CEE-A376-D791-C5D5DFBBF4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301"/>
          <a:stretch>
            <a:fillRect/>
          </a:stretch>
        </p:blipFill>
        <p:spPr bwMode="auto">
          <a:xfrm>
            <a:off x="228599" y="63500"/>
            <a:ext cx="11750040" cy="4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356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7A9E8A-2922-6EB3-3B99-27D3E17D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71A25-7D2A-453D-95B9-BDFFDFD18A27}" type="datetime1">
              <a:rPr lang="en-US" smtClean="0"/>
              <a:t>7/22/2025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EFF50C-8135-BB4D-8EC2-C2DE5AE7D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Valentin Guigon - 2025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14D92-0967-B474-278F-0108B585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E6910-D586-4B1A-BC87-A1DD68C0FBEB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9D1C3C-5CAF-C8C5-E19E-69AEE570E487}"/>
              </a:ext>
            </a:extLst>
          </p:cNvPr>
          <p:cNvCxnSpPr/>
          <p:nvPr userDrawn="1"/>
        </p:nvCxnSpPr>
        <p:spPr>
          <a:xfrm>
            <a:off x="180621" y="6750755"/>
            <a:ext cx="11751734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lose up of waves on the beach">
            <a:extLst>
              <a:ext uri="{FF2B5EF4-FFF2-40B4-BE49-F238E27FC236}">
                <a16:creationId xmlns:a16="http://schemas.microsoft.com/office/drawing/2014/main" id="{68BD6405-12E7-7364-FA06-68A410D070C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301"/>
          <a:stretch>
            <a:fillRect/>
          </a:stretch>
        </p:blipFill>
        <p:spPr bwMode="auto">
          <a:xfrm>
            <a:off x="228599" y="63500"/>
            <a:ext cx="11750040" cy="4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056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D022-E361-4A19-EA1A-FFEBF6829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457200"/>
            <a:ext cx="417722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0D598-B359-C908-AEE3-1DE1B8988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414008" cy="4873625"/>
          </a:xfrm>
        </p:spPr>
        <p:txBody>
          <a:bodyPr/>
          <a:lstStyle>
            <a:lvl1pPr>
              <a:defRPr sz="3200">
                <a:latin typeface="+mn-lt"/>
                <a:ea typeface="Verdana" panose="020B0604030504040204" pitchFamily="34" charset="0"/>
              </a:defRPr>
            </a:lvl1pPr>
            <a:lvl2pPr>
              <a:defRPr sz="2800">
                <a:latin typeface="+mn-lt"/>
                <a:ea typeface="Verdana" panose="020B0604030504040204" pitchFamily="34" charset="0"/>
              </a:defRPr>
            </a:lvl2pPr>
            <a:lvl3pPr>
              <a:defRPr sz="2400">
                <a:latin typeface="+mn-lt"/>
                <a:ea typeface="Verdana" panose="020B0604030504040204" pitchFamily="34" charset="0"/>
              </a:defRPr>
            </a:lvl3pPr>
            <a:lvl4pPr>
              <a:defRPr sz="2000">
                <a:latin typeface="+mn-lt"/>
                <a:ea typeface="Verdana" panose="020B0604030504040204" pitchFamily="34" charset="0"/>
              </a:defRPr>
            </a:lvl4pPr>
            <a:lvl5pPr>
              <a:defRPr sz="2000">
                <a:latin typeface="+mn-lt"/>
                <a:ea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82D224-8535-FBBE-D80D-31BDA085D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4804" y="2057400"/>
            <a:ext cx="4177221" cy="3811588"/>
          </a:xfrm>
        </p:spPr>
        <p:txBody>
          <a:bodyPr/>
          <a:lstStyle>
            <a:lvl1pPr marL="0" indent="0">
              <a:buNone/>
              <a:defRPr sz="16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9045A-6AE1-94FC-6E0D-20D8E5CC0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C72A-92D4-474C-9362-BB94B5636345}" type="datetime1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356CF6-8CC0-BB97-ADF1-37893446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Valentin Guigon - 2025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38F94-50DA-B1D2-C362-73C80C79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E6910-D586-4B1A-BC87-A1DD68C0FBE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5" descr="Close up of waves on the beach">
            <a:extLst>
              <a:ext uri="{FF2B5EF4-FFF2-40B4-BE49-F238E27FC236}">
                <a16:creationId xmlns:a16="http://schemas.microsoft.com/office/drawing/2014/main" id="{EF8F3E38-15DC-4F60-3685-8E5F11525C3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301"/>
          <a:stretch>
            <a:fillRect/>
          </a:stretch>
        </p:blipFill>
        <p:spPr bwMode="auto">
          <a:xfrm>
            <a:off x="228599" y="63500"/>
            <a:ext cx="11750040" cy="4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91339F-C04E-15A0-9013-452B1F73418D}"/>
              </a:ext>
            </a:extLst>
          </p:cNvPr>
          <p:cNvCxnSpPr/>
          <p:nvPr userDrawn="1"/>
        </p:nvCxnSpPr>
        <p:spPr>
          <a:xfrm>
            <a:off x="180621" y="6750755"/>
            <a:ext cx="11751734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901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E625B3-0278-4F89-A2CD-74D4FA20E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682" y="1139"/>
            <a:ext cx="8229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A8890-ED9D-0CD9-5CEB-5819F332E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682" y="1825625"/>
            <a:ext cx="107501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EE90A-FFD8-7FD8-9046-AF7387BC3B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EAF817-E7D4-4952-954E-B50EECBE96C8}" type="datetime1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A4D20-CC4F-9B33-0C61-9B04CC66A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2200" y="136525"/>
            <a:ext cx="17259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/>
              <a:t>Valentin Guigon - 2025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7C6B2-0985-5D59-B9DB-B12FB8FEC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5E6910-D586-4B1A-BC87-A1DD68C0F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11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10" Type="http://schemas.openxmlformats.org/officeDocument/2006/relationships/image" Target="../media/image33.tmp"/><Relationship Id="rId4" Type="http://schemas.openxmlformats.org/officeDocument/2006/relationships/image" Target="../media/image29.jpeg"/><Relationship Id="rId9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mp"/><Relationship Id="rId5" Type="http://schemas.openxmlformats.org/officeDocument/2006/relationships/image" Target="../media/image9.jpg"/><Relationship Id="rId10" Type="http://schemas.openxmlformats.org/officeDocument/2006/relationships/image" Target="../media/image14.tmp"/><Relationship Id="rId4" Type="http://schemas.openxmlformats.org/officeDocument/2006/relationships/image" Target="../media/image8.jp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tmp"/><Relationship Id="rId5" Type="http://schemas.openxmlformats.org/officeDocument/2006/relationships/image" Target="../media/image19.tmp"/><Relationship Id="rId4" Type="http://schemas.openxmlformats.org/officeDocument/2006/relationships/image" Target="../media/image18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tmp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62457-CAEC-8F04-90CC-601D72FE1F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Informations</a:t>
            </a:r>
            <a:br>
              <a:rPr lang="fr-FR" dirty="0"/>
            </a:br>
            <a:r>
              <a:rPr lang="fr-FR" dirty="0"/>
              <a:t>Croyances</a:t>
            </a:r>
            <a:br>
              <a:rPr lang="fr-FR" dirty="0"/>
            </a:br>
            <a:r>
              <a:rPr lang="fr-FR" dirty="0"/>
              <a:t>Prédictions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645D94-4E49-C539-F9DE-3EB0DCA5E4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Ecole d’été </a:t>
            </a:r>
            <a:r>
              <a:rPr lang="fr-FR" i="1" dirty="0"/>
              <a:t>Ecole douteuse </a:t>
            </a:r>
            <a:r>
              <a:rPr lang="fr-FR" dirty="0"/>
              <a:t>– 14-18 Juillet 2025</a:t>
            </a:r>
          </a:p>
          <a:p>
            <a:r>
              <a:rPr lang="fr-FR" dirty="0"/>
              <a:t>-</a:t>
            </a:r>
          </a:p>
          <a:p>
            <a:r>
              <a:rPr lang="fr-FR" dirty="0"/>
              <a:t>Valentin Guigon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7D355-BBB6-0372-13EC-DF625F584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E6910-D586-4B1A-BC87-A1DD68C0FBEB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B37F809-1214-3696-AAF0-0A307571C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798" y="2579921"/>
            <a:ext cx="1495001" cy="133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ome">
            <a:extLst>
              <a:ext uri="{FF2B5EF4-FFF2-40B4-BE49-F238E27FC236}">
                <a16:creationId xmlns:a16="http://schemas.microsoft.com/office/drawing/2014/main" id="{F1ADB811-4FDB-A795-F303-695B6C250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864" y="1839676"/>
            <a:ext cx="2702559" cy="64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219B792-D2A1-A5AB-8090-E26400797A5A}"/>
              </a:ext>
            </a:extLst>
          </p:cNvPr>
          <p:cNvGrpSpPr>
            <a:grpSpLocks noChangeAspect="1"/>
          </p:cNvGrpSpPr>
          <p:nvPr/>
        </p:nvGrpSpPr>
        <p:grpSpPr>
          <a:xfrm>
            <a:off x="10191509" y="4185802"/>
            <a:ext cx="1885949" cy="470254"/>
            <a:chOff x="9994138" y="4921109"/>
            <a:chExt cx="3136116" cy="7819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D93D9C1-CC19-76F5-D9E4-4EA46AFFF9E5}"/>
                </a:ext>
              </a:extLst>
            </p:cNvPr>
            <p:cNvSpPr/>
            <p:nvPr/>
          </p:nvSpPr>
          <p:spPr>
            <a:xfrm>
              <a:off x="9994138" y="4921109"/>
              <a:ext cx="3136116" cy="78197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10" descr="College of Behavorial &amp; Social Sciences">
              <a:extLst>
                <a:ext uri="{FF2B5EF4-FFF2-40B4-BE49-F238E27FC236}">
                  <a16:creationId xmlns:a16="http://schemas.microsoft.com/office/drawing/2014/main" id="{DCF4A9A0-1A44-C460-A9D5-555D3F44B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0533" y="5005934"/>
              <a:ext cx="3000126" cy="612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FE5FEBE4-A7F6-C17B-5083-8622045CBB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057" y="2854977"/>
            <a:ext cx="967451" cy="96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00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5DF41-560D-CD25-6AF2-AD1055938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2916C-794E-2FAA-19EB-A026A5878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66"/>
            <a:ext cx="8001000" cy="1325563"/>
          </a:xfrm>
        </p:spPr>
        <p:txBody>
          <a:bodyPr/>
          <a:lstStyle/>
          <a:p>
            <a:r>
              <a:rPr lang="fr-FR" dirty="0"/>
              <a:t>Informations sociales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00391-0F17-3337-30D9-EB4363392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E6910-D586-4B1A-BC87-A1DD68C0FBEB}" type="slidenum">
              <a:rPr lang="en-US" smtClean="0"/>
              <a:t>10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AC2EA2B-3AA8-0D00-A44D-F0164DE81C89}"/>
              </a:ext>
            </a:extLst>
          </p:cNvPr>
          <p:cNvGrpSpPr>
            <a:grpSpLocks noChangeAspect="1"/>
          </p:cNvGrpSpPr>
          <p:nvPr/>
        </p:nvGrpSpPr>
        <p:grpSpPr>
          <a:xfrm>
            <a:off x="252145" y="1464465"/>
            <a:ext cx="5524541" cy="2493625"/>
            <a:chOff x="3055819" y="1978593"/>
            <a:chExt cx="6087431" cy="2747698"/>
          </a:xfrm>
        </p:grpSpPr>
        <p:pic>
          <p:nvPicPr>
            <p:cNvPr id="7" name="Picture 18" descr="Assembly for Peace: a digital handbook on the UN General Assembly's past  practice on peace and security | United Nations University">
              <a:extLst>
                <a:ext uri="{FF2B5EF4-FFF2-40B4-BE49-F238E27FC236}">
                  <a16:creationId xmlns:a16="http://schemas.microsoft.com/office/drawing/2014/main" id="{1E3F2F72-0E54-9544-02E7-C18815A881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19"/>
            <a:stretch/>
          </p:blipFill>
          <p:spPr bwMode="auto">
            <a:xfrm>
              <a:off x="5120469" y="1981859"/>
              <a:ext cx="2628216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2" descr="Explain how hunting and gathering infuenced the way of life of the Early  Shona communities in Zimbabwe | witnessnemahwe's Blog">
              <a:extLst>
                <a:ext uri="{FF2B5EF4-FFF2-40B4-BE49-F238E27FC236}">
                  <a16:creationId xmlns:a16="http://schemas.microsoft.com/office/drawing/2014/main" id="{864B587E-7250-2DE2-DF73-DEC64D0060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031"/>
            <a:stretch/>
          </p:blipFill>
          <p:spPr bwMode="auto">
            <a:xfrm>
              <a:off x="3056713" y="3344463"/>
              <a:ext cx="1855404" cy="1376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6" descr="9 Benefits of Playing Chess: Plus Potential Downsides">
              <a:extLst>
                <a:ext uri="{FF2B5EF4-FFF2-40B4-BE49-F238E27FC236}">
                  <a16:creationId xmlns:a16="http://schemas.microsoft.com/office/drawing/2014/main" id="{8E0E99A9-4A7A-BC8D-BB7A-B089E9D45A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7347" y="3352050"/>
              <a:ext cx="2446488" cy="1374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What is Observational Learning &amp; How it Affects Your Child - Tucson  International Academy">
              <a:extLst>
                <a:ext uri="{FF2B5EF4-FFF2-40B4-BE49-F238E27FC236}">
                  <a16:creationId xmlns:a16="http://schemas.microsoft.com/office/drawing/2014/main" id="{C9C78CD4-EAAC-DBFB-3D06-8EEFB414C2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" r="2894"/>
            <a:stretch/>
          </p:blipFill>
          <p:spPr bwMode="auto">
            <a:xfrm>
              <a:off x="3055819" y="1978593"/>
              <a:ext cx="2417813" cy="1362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4">
              <a:extLst>
                <a:ext uri="{FF2B5EF4-FFF2-40B4-BE49-F238E27FC236}">
                  <a16:creationId xmlns:a16="http://schemas.microsoft.com/office/drawing/2014/main" id="{D899B140-3A61-A582-2C9B-D107A0B16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4105" y="1981858"/>
              <a:ext cx="2059145" cy="1371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Mads Mikkelsen says Casino Royale costar Daniel Craig sucked at poker">
              <a:extLst>
                <a:ext uri="{FF2B5EF4-FFF2-40B4-BE49-F238E27FC236}">
                  <a16:creationId xmlns:a16="http://schemas.microsoft.com/office/drawing/2014/main" id="{42AAD994-1528-9F3E-0C5A-6DD7288827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3227" y="3343930"/>
              <a:ext cx="2073538" cy="1382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237877F-022F-3AD3-B6A2-6F876B6012DE}"/>
              </a:ext>
            </a:extLst>
          </p:cNvPr>
          <p:cNvSpPr txBox="1"/>
          <p:nvPr/>
        </p:nvSpPr>
        <p:spPr>
          <a:xfrm>
            <a:off x="194005" y="4727436"/>
            <a:ext cx="59019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fr-FR" sz="2000" dirty="0">
                <a:solidFill>
                  <a:srgbClr val="0070C0"/>
                </a:solidFill>
              </a:rPr>
              <a:t>Perception visuelle de bas niveau</a:t>
            </a:r>
            <a:endParaRPr lang="fr-FR" sz="20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Extrait des </a:t>
            </a:r>
            <a:r>
              <a:rPr lang="en-US" sz="2000" dirty="0" err="1">
                <a:solidFill>
                  <a:srgbClr val="0070C0"/>
                </a:solidFill>
              </a:rPr>
              <a:t>composantes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sociales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Processus </a:t>
            </a:r>
            <a:r>
              <a:rPr lang="en-US" sz="2000" dirty="0" err="1">
                <a:solidFill>
                  <a:srgbClr val="0070C0"/>
                </a:solidFill>
              </a:rPr>
              <a:t>cognitifs</a:t>
            </a:r>
            <a:r>
              <a:rPr lang="en-US" sz="2000" dirty="0">
                <a:solidFill>
                  <a:srgbClr val="0070C0"/>
                </a:solidFill>
              </a:rPr>
              <a:t> de haut </a:t>
            </a:r>
            <a:r>
              <a:rPr lang="en-US" sz="2000" dirty="0" err="1">
                <a:solidFill>
                  <a:srgbClr val="0070C0"/>
                </a:solidFill>
              </a:rPr>
              <a:t>niveau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740AE0E-6C9E-31B8-B8A3-9A3E771B394B}"/>
              </a:ext>
            </a:extLst>
          </p:cNvPr>
          <p:cNvGrpSpPr/>
          <p:nvPr/>
        </p:nvGrpSpPr>
        <p:grpSpPr>
          <a:xfrm>
            <a:off x="5936345" y="4165603"/>
            <a:ext cx="5785008" cy="2431367"/>
            <a:chOff x="6241140" y="4267201"/>
            <a:chExt cx="5785008" cy="243136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9DFC2F5-8572-398C-0FDE-8874B58B8438}"/>
                </a:ext>
              </a:extLst>
            </p:cNvPr>
            <p:cNvGrpSpPr/>
            <p:nvPr/>
          </p:nvGrpSpPr>
          <p:grpSpPr>
            <a:xfrm>
              <a:off x="6923679" y="4492259"/>
              <a:ext cx="5102469" cy="2206309"/>
              <a:chOff x="6923679" y="4492259"/>
              <a:chExt cx="5102469" cy="2206309"/>
            </a:xfrm>
          </p:grpSpPr>
          <p:pic>
            <p:nvPicPr>
              <p:cNvPr id="15" name="Picture 14" descr="A diagram of a brain&#10;&#10;AI-generated content may be incorrect.">
                <a:extLst>
                  <a:ext uri="{FF2B5EF4-FFF2-40B4-BE49-F238E27FC236}">
                    <a16:creationId xmlns:a16="http://schemas.microsoft.com/office/drawing/2014/main" id="{6C4CB2DD-98DC-E12B-1FA3-5D01E1A3A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3679" y="4492259"/>
                <a:ext cx="5102469" cy="18431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84026E-1F70-2A39-509B-96C34C1B2606}"/>
                  </a:ext>
                </a:extLst>
              </p:cNvPr>
              <p:cNvSpPr txBox="1"/>
              <p:nvPr/>
            </p:nvSpPr>
            <p:spPr>
              <a:xfrm>
                <a:off x="7078956" y="6390791"/>
                <a:ext cx="475956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2">
                        <a:lumMod val="25000"/>
                      </a:schemeClr>
                    </a:solidFill>
                  </a:rPr>
                  <a:t>Herzog, Clarke, 2014. </a:t>
                </a:r>
                <a:r>
                  <a:rPr lang="fr-FR" sz="1400" i="1" dirty="0">
                    <a:solidFill>
                      <a:schemeClr val="bg2">
                        <a:lumMod val="25000"/>
                      </a:schemeClr>
                    </a:solidFill>
                  </a:rPr>
                  <a:t>Front. Comput. </a:t>
                </a:r>
                <a:r>
                  <a:rPr lang="fr-FR" sz="1400" i="1" dirty="0" err="1">
                    <a:solidFill>
                      <a:schemeClr val="bg2">
                        <a:lumMod val="25000"/>
                      </a:schemeClr>
                    </a:solidFill>
                  </a:rPr>
                  <a:t>Neurosci</a:t>
                </a:r>
                <a:endParaRPr lang="en-US" sz="1400" i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C70F3BF-1023-FF85-57BE-47AFAAB27BED}"/>
                </a:ext>
              </a:extLst>
            </p:cNvPr>
            <p:cNvCxnSpPr>
              <a:cxnSpLocks/>
            </p:cNvCxnSpPr>
            <p:nvPr/>
          </p:nvCxnSpPr>
          <p:spPr>
            <a:xfrm>
              <a:off x="6241140" y="4267201"/>
              <a:ext cx="595449" cy="595086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9F1160A-0E88-0960-29D3-E50FB2EBED49}"/>
              </a:ext>
            </a:extLst>
          </p:cNvPr>
          <p:cNvGrpSpPr/>
          <p:nvPr/>
        </p:nvGrpSpPr>
        <p:grpSpPr>
          <a:xfrm>
            <a:off x="6668842" y="129264"/>
            <a:ext cx="5362554" cy="4459319"/>
            <a:chOff x="6668842" y="129264"/>
            <a:chExt cx="5362554" cy="445931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3B1D96C-4C90-23E5-3B8F-26D339452563}"/>
                </a:ext>
              </a:extLst>
            </p:cNvPr>
            <p:cNvGrpSpPr/>
            <p:nvPr/>
          </p:nvGrpSpPr>
          <p:grpSpPr>
            <a:xfrm>
              <a:off x="6668842" y="129264"/>
              <a:ext cx="5362554" cy="3828633"/>
              <a:chOff x="6668842" y="13152"/>
              <a:chExt cx="5362554" cy="382863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9A8F79F-45B2-D7F0-C73D-AC78BFB42954}"/>
                  </a:ext>
                </a:extLst>
              </p:cNvPr>
              <p:cNvGrpSpPr/>
              <p:nvPr/>
            </p:nvGrpSpPr>
            <p:grpSpPr>
              <a:xfrm>
                <a:off x="6668842" y="262549"/>
                <a:ext cx="5362554" cy="3579236"/>
                <a:chOff x="6663594" y="217284"/>
                <a:chExt cx="5362554" cy="3579236"/>
              </a:xfrm>
            </p:grpSpPr>
            <p:pic>
              <p:nvPicPr>
                <p:cNvPr id="32" name="Picture 31" descr="A diagram of a brain&#10;&#10;AI-generated content may be incorrect.">
                  <a:extLst>
                    <a:ext uri="{FF2B5EF4-FFF2-40B4-BE49-F238E27FC236}">
                      <a16:creationId xmlns:a16="http://schemas.microsoft.com/office/drawing/2014/main" id="{8CB9DB42-3F48-C95D-B722-AA377C086C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005" r="51690" b="21310"/>
                <a:stretch>
                  <a:fillRect/>
                </a:stretch>
              </p:blipFill>
              <p:spPr>
                <a:xfrm>
                  <a:off x="7756666" y="1200438"/>
                  <a:ext cx="3176409" cy="2596082"/>
                </a:xfrm>
                <a:prstGeom prst="rect">
                  <a:avLst/>
                </a:prstGeom>
              </p:spPr>
            </p:pic>
            <p:pic>
              <p:nvPicPr>
                <p:cNvPr id="33" name="Picture 32" descr="A diagram of a brain&#10;&#10;AI-generated content may be incorrect.">
                  <a:extLst>
                    <a:ext uri="{FF2B5EF4-FFF2-40B4-BE49-F238E27FC236}">
                      <a16:creationId xmlns:a16="http://schemas.microsoft.com/office/drawing/2014/main" id="{B385C174-A746-423F-4B6E-DF05640C8F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818" b="71647"/>
                <a:stretch>
                  <a:fillRect/>
                </a:stretch>
              </p:blipFill>
              <p:spPr>
                <a:xfrm>
                  <a:off x="6663594" y="217284"/>
                  <a:ext cx="5362554" cy="983154"/>
                </a:xfrm>
                <a:prstGeom prst="rect">
                  <a:avLst/>
                </a:prstGeom>
              </p:spPr>
            </p:pic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CB9DB85-72A6-7917-55E5-774E1645AF3F}"/>
                  </a:ext>
                </a:extLst>
              </p:cNvPr>
              <p:cNvSpPr txBox="1"/>
              <p:nvPr/>
            </p:nvSpPr>
            <p:spPr>
              <a:xfrm>
                <a:off x="6970333" y="13152"/>
                <a:ext cx="475956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400" dirty="0" err="1">
                    <a:solidFill>
                      <a:schemeClr val="bg2">
                        <a:lumMod val="25000"/>
                      </a:schemeClr>
                    </a:solidFill>
                  </a:rPr>
                  <a:t>Schurz</a:t>
                </a:r>
                <a:r>
                  <a:rPr lang="fr-FR" sz="1400" dirty="0">
                    <a:solidFill>
                      <a:schemeClr val="bg2">
                        <a:lumMod val="25000"/>
                      </a:schemeClr>
                    </a:solidFill>
                  </a:rPr>
                  <a:t> et al., 2021. </a:t>
                </a:r>
                <a:r>
                  <a:rPr lang="fr-FR" sz="1400" i="1" dirty="0" err="1">
                    <a:solidFill>
                      <a:schemeClr val="bg2">
                        <a:lumMod val="25000"/>
                      </a:schemeClr>
                    </a:solidFill>
                  </a:rPr>
                  <a:t>Psychological</a:t>
                </a:r>
                <a:r>
                  <a:rPr lang="fr-FR" sz="1400" i="1" dirty="0">
                    <a:solidFill>
                      <a:schemeClr val="bg2">
                        <a:lumMod val="25000"/>
                      </a:schemeClr>
                    </a:solidFill>
                  </a:rPr>
                  <a:t> Bulletin</a:t>
                </a:r>
                <a:endParaRPr lang="en-US" sz="1400" i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CBB348B-B360-B6DC-17FB-CED88868A798}"/>
                </a:ext>
              </a:extLst>
            </p:cNvPr>
            <p:cNvCxnSpPr>
              <a:cxnSpLocks/>
            </p:cNvCxnSpPr>
            <p:nvPr/>
          </p:nvCxnSpPr>
          <p:spPr>
            <a:xfrm>
              <a:off x="9187543" y="3993497"/>
              <a:ext cx="217747" cy="595086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54ECFC-D61B-6AC3-6CDC-5287712A2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Valentin Guigon - 2025</a:t>
            </a:r>
          </a:p>
        </p:txBody>
      </p:sp>
    </p:spTree>
    <p:extLst>
      <p:ext uri="{BB962C8B-B14F-4D97-AF65-F5344CB8AC3E}">
        <p14:creationId xmlns:p14="http://schemas.microsoft.com/office/powerpoint/2010/main" val="284359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8285D-EB26-BB31-63AC-BF0825167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8278B-306A-7E71-05DA-0E1F3FE5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66"/>
            <a:ext cx="8001000" cy="1325563"/>
          </a:xfrm>
        </p:spPr>
        <p:txBody>
          <a:bodyPr/>
          <a:lstStyle/>
          <a:p>
            <a:r>
              <a:rPr lang="fr-FR" dirty="0"/>
              <a:t>Informations médiatisées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7DA7B-94BA-5BC2-EBD6-C4B252100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E6910-D586-4B1A-BC87-A1DD68C0FBEB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9D5CC-1E73-3ABE-2156-1B10501FB684}"/>
              </a:ext>
            </a:extLst>
          </p:cNvPr>
          <p:cNvSpPr txBox="1"/>
          <p:nvPr/>
        </p:nvSpPr>
        <p:spPr>
          <a:xfrm>
            <a:off x="193679" y="2032725"/>
            <a:ext cx="56932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dirty="0">
                <a:solidFill>
                  <a:srgbClr val="0070C0"/>
                </a:solidFill>
              </a:rPr>
              <a:t>Base sensorielle et sociale: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b="1" i="1" dirty="0">
                <a:solidFill>
                  <a:schemeClr val="bg2">
                    <a:lumMod val="25000"/>
                  </a:schemeClr>
                </a:solidFill>
              </a:rPr>
              <a:t>Input -&gt; Output</a:t>
            </a:r>
            <a:r>
              <a:rPr lang="fr-FR" sz="2000" b="1" dirty="0">
                <a:solidFill>
                  <a:schemeClr val="bg2">
                    <a:lumMod val="25000"/>
                  </a:schemeClr>
                </a:solidFill>
              </a:rPr>
              <a:t>, transmis par des artefacts 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(son, image, etc.)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2">
                    <a:lumMod val="25000"/>
                  </a:schemeClr>
                </a:solidFill>
              </a:rPr>
              <a:t>Encode</a:t>
            </a:r>
            <a:r>
              <a:rPr lang="fr-FR" sz="2000" dirty="0"/>
              <a:t> </a:t>
            </a:r>
            <a:r>
              <a:rPr lang="fr-FR" sz="2000" b="1" dirty="0">
                <a:solidFill>
                  <a:schemeClr val="bg2">
                    <a:lumMod val="25000"/>
                  </a:schemeClr>
                </a:solidFill>
              </a:rPr>
              <a:t>à travers des systèmes symboliques 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(langage, graphismes, etc.)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2000" dirty="0"/>
          </a:p>
          <a:p>
            <a:pPr>
              <a:spcAft>
                <a:spcPts val="600"/>
              </a:spcAft>
            </a:pPr>
            <a:r>
              <a:rPr lang="fr-FR" sz="2000" dirty="0">
                <a:solidFill>
                  <a:srgbClr val="0070C0"/>
                </a:solidFill>
              </a:rPr>
              <a:t>Mobilise beaucoup de ressources: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fr-FR" sz="2000" b="1" dirty="0">
                <a:solidFill>
                  <a:schemeClr val="bg2">
                    <a:lumMod val="25000"/>
                  </a:schemeClr>
                </a:solidFill>
              </a:rPr>
              <a:t>Des connaissances préalables 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(langue, culture, contexte, etc.)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fr-FR" sz="2000" b="1" dirty="0">
                <a:solidFill>
                  <a:schemeClr val="bg2">
                    <a:lumMod val="25000"/>
                  </a:schemeClr>
                </a:solidFill>
              </a:rPr>
              <a:t>Des processus cognitifs de haut-niveau:</a:t>
            </a:r>
            <a:br>
              <a:rPr lang="fr-FR" sz="2000" dirty="0">
                <a:solidFill>
                  <a:srgbClr val="0070C0"/>
                </a:solidFill>
              </a:rPr>
            </a:b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(langage, mémoire, imagerie mentale, théorie de l’esprit, raisonnement, etc.)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A71292-C14F-EA26-2B7D-41435906595A}"/>
              </a:ext>
            </a:extLst>
          </p:cNvPr>
          <p:cNvSpPr txBox="1"/>
          <p:nvPr/>
        </p:nvSpPr>
        <p:spPr>
          <a:xfrm>
            <a:off x="6381292" y="2186614"/>
            <a:ext cx="5617029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dirty="0">
                <a:solidFill>
                  <a:srgbClr val="0070C0"/>
                </a:solidFill>
              </a:rPr>
              <a:t>Vise à construire un terrain d’entente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fr-FR" sz="2000" b="1" dirty="0">
                <a:solidFill>
                  <a:schemeClr val="bg2">
                    <a:lumMod val="25000"/>
                  </a:schemeClr>
                </a:solidFill>
              </a:rPr>
              <a:t>Accès indirect à des réalités spatialement et temporellement distantes </a:t>
            </a:r>
            <a:br>
              <a:rPr lang="fr-FR" sz="2000" dirty="0">
                <a:solidFill>
                  <a:srgbClr val="0070C0"/>
                </a:solidFill>
              </a:rPr>
            </a:b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(passées, futures, lointaines, hypothétiques)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Supporte coopération, institutions, normes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fr-FR" sz="2000" dirty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fr-FR" sz="2000" dirty="0"/>
          </a:p>
          <a:p>
            <a:pPr>
              <a:spcAft>
                <a:spcPts val="600"/>
              </a:spcAft>
            </a:pPr>
            <a:r>
              <a:rPr lang="fr-FR" sz="2000" dirty="0">
                <a:solidFill>
                  <a:srgbClr val="0070C0"/>
                </a:solidFill>
              </a:rPr>
              <a:t>Introduit des altérations liées à l’</a:t>
            </a:r>
            <a:r>
              <a:rPr lang="fr-FR" sz="2000" i="1" dirty="0">
                <a:solidFill>
                  <a:srgbClr val="0070C0"/>
                </a:solidFill>
              </a:rPr>
              <a:t>édition</a:t>
            </a:r>
            <a:r>
              <a:rPr lang="fr-FR" sz="2000" dirty="0">
                <a:solidFill>
                  <a:srgbClr val="0070C0"/>
                </a:solidFill>
              </a:rPr>
              <a:t>: </a:t>
            </a:r>
          </a:p>
          <a:p>
            <a:pPr>
              <a:spcAft>
                <a:spcPts val="600"/>
              </a:spcAft>
            </a:pP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Cadrage, ambiguïté sémantique, présentation, perte de contexte, manipulation, etc.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EDF276-3E83-11F2-38BF-006627A3F82D}"/>
              </a:ext>
            </a:extLst>
          </p:cNvPr>
          <p:cNvCxnSpPr/>
          <p:nvPr/>
        </p:nvCxnSpPr>
        <p:spPr>
          <a:xfrm>
            <a:off x="6134100" y="1233714"/>
            <a:ext cx="0" cy="51226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69EA4C5-823A-7751-FB85-470E160E3ED1}"/>
              </a:ext>
            </a:extLst>
          </p:cNvPr>
          <p:cNvGrpSpPr/>
          <p:nvPr/>
        </p:nvGrpSpPr>
        <p:grpSpPr>
          <a:xfrm>
            <a:off x="6963356" y="15166"/>
            <a:ext cx="5034965" cy="1732297"/>
            <a:chOff x="6099756" y="15166"/>
            <a:chExt cx="5034965" cy="1732297"/>
          </a:xfrm>
        </p:grpSpPr>
        <p:pic>
          <p:nvPicPr>
            <p:cNvPr id="41" name="Picture 40" descr="A group of black and white chat bubbles&#10;&#10;AI-generated content may be incorrect.">
              <a:extLst>
                <a:ext uri="{FF2B5EF4-FFF2-40B4-BE49-F238E27FC236}">
                  <a16:creationId xmlns:a16="http://schemas.microsoft.com/office/drawing/2014/main" id="{B8E44225-64A6-ED52-5A30-ECC887D4F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02" t="16974" r="18483" b="14588"/>
            <a:stretch>
              <a:fillRect/>
            </a:stretch>
          </p:blipFill>
          <p:spPr>
            <a:xfrm>
              <a:off x="6099756" y="530716"/>
              <a:ext cx="949845" cy="1048214"/>
            </a:xfrm>
            <a:prstGeom prst="rect">
              <a:avLst/>
            </a:prstGeom>
          </p:spPr>
        </p:pic>
        <p:pic>
          <p:nvPicPr>
            <p:cNvPr id="29" name="Picture 28" descr="A headphones with sound waves&#10;&#10;AI-generated content may be incorrect.">
              <a:extLst>
                <a:ext uri="{FF2B5EF4-FFF2-40B4-BE49-F238E27FC236}">
                  <a16:creationId xmlns:a16="http://schemas.microsoft.com/office/drawing/2014/main" id="{D4D9928F-2B30-F772-FD10-86D64C40E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32" t="17022" r="10370" b="21584"/>
            <a:stretch>
              <a:fillRect/>
            </a:stretch>
          </p:blipFill>
          <p:spPr>
            <a:xfrm>
              <a:off x="9080678" y="658623"/>
              <a:ext cx="1408129" cy="1088840"/>
            </a:xfrm>
            <a:prstGeom prst="rect">
              <a:avLst/>
            </a:prstGeom>
          </p:spPr>
        </p:pic>
        <p:pic>
          <p:nvPicPr>
            <p:cNvPr id="25" name="Picture 24" descr="A group of images with a sun and mountains&#10;&#10;AI-generated content may be incorrect.">
              <a:extLst>
                <a:ext uri="{FF2B5EF4-FFF2-40B4-BE49-F238E27FC236}">
                  <a16:creationId xmlns:a16="http://schemas.microsoft.com/office/drawing/2014/main" id="{654E782A-5BDB-5DF3-0B09-6326EB12C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51" b="4594"/>
            <a:stretch>
              <a:fillRect/>
            </a:stretch>
          </p:blipFill>
          <p:spPr>
            <a:xfrm>
              <a:off x="8114733" y="120649"/>
              <a:ext cx="1218548" cy="1088841"/>
            </a:xfrm>
            <a:prstGeom prst="rect">
              <a:avLst/>
            </a:prstGeom>
          </p:spPr>
        </p:pic>
        <p:pic>
          <p:nvPicPr>
            <p:cNvPr id="20" name="Picture 19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EB115837-66B8-7B73-EE2D-DF001C681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3117" y="181177"/>
              <a:ext cx="1052537" cy="1052537"/>
            </a:xfrm>
            <a:prstGeom prst="rect">
              <a:avLst/>
            </a:prstGeom>
          </p:spPr>
        </p:pic>
        <p:pic>
          <p:nvPicPr>
            <p:cNvPr id="31" name="Picture 30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BE0B6217-97E9-3A7E-8504-0DA6DB92C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28" b="7878"/>
            <a:stretch>
              <a:fillRect/>
            </a:stretch>
          </p:blipFill>
          <p:spPr>
            <a:xfrm>
              <a:off x="9916172" y="15166"/>
              <a:ext cx="1218549" cy="913832"/>
            </a:xfrm>
            <a:prstGeom prst="rect">
              <a:avLst/>
            </a:prstGeom>
          </p:spPr>
        </p:pic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C49018-3126-26E7-66EB-7CC2742B9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Valentin Guigon - 2025</a:t>
            </a:r>
          </a:p>
        </p:txBody>
      </p:sp>
    </p:spTree>
    <p:extLst>
      <p:ext uri="{BB962C8B-B14F-4D97-AF65-F5344CB8AC3E}">
        <p14:creationId xmlns:p14="http://schemas.microsoft.com/office/powerpoint/2010/main" val="19954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325A3-4862-8FF3-1695-3F3C61090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9B0F6-335F-4A3F-DE48-C63DCC567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66"/>
            <a:ext cx="8015514" cy="1325563"/>
          </a:xfrm>
        </p:spPr>
        <p:txBody>
          <a:bodyPr/>
          <a:lstStyle/>
          <a:p>
            <a:r>
              <a:rPr lang="fr-FR" dirty="0"/>
              <a:t>Des informations externes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43305-9AE2-9ECB-3699-97FE79C47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E6910-D586-4B1A-BC87-A1DD68C0FBEB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ADE6A45-76AC-F138-96CD-CEB8F0EC5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511746"/>
              </p:ext>
            </p:extLst>
          </p:nvPr>
        </p:nvGraphicFramePr>
        <p:xfrm>
          <a:off x="333828" y="1566893"/>
          <a:ext cx="11524344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0724">
                  <a:extLst>
                    <a:ext uri="{9D8B030D-6E8A-4147-A177-3AD203B41FA5}">
                      <a16:colId xmlns:a16="http://schemas.microsoft.com/office/drawing/2014/main" val="455394115"/>
                    </a:ext>
                  </a:extLst>
                </a:gridCol>
                <a:gridCol w="1920724">
                  <a:extLst>
                    <a:ext uri="{9D8B030D-6E8A-4147-A177-3AD203B41FA5}">
                      <a16:colId xmlns:a16="http://schemas.microsoft.com/office/drawing/2014/main" val="1467391356"/>
                    </a:ext>
                  </a:extLst>
                </a:gridCol>
                <a:gridCol w="1920724">
                  <a:extLst>
                    <a:ext uri="{9D8B030D-6E8A-4147-A177-3AD203B41FA5}">
                      <a16:colId xmlns:a16="http://schemas.microsoft.com/office/drawing/2014/main" val="1399334934"/>
                    </a:ext>
                  </a:extLst>
                </a:gridCol>
                <a:gridCol w="1920724">
                  <a:extLst>
                    <a:ext uri="{9D8B030D-6E8A-4147-A177-3AD203B41FA5}">
                      <a16:colId xmlns:a16="http://schemas.microsoft.com/office/drawing/2014/main" val="2404827442"/>
                    </a:ext>
                  </a:extLst>
                </a:gridCol>
                <a:gridCol w="1920724">
                  <a:extLst>
                    <a:ext uri="{9D8B030D-6E8A-4147-A177-3AD203B41FA5}">
                      <a16:colId xmlns:a16="http://schemas.microsoft.com/office/drawing/2014/main" val="623745201"/>
                    </a:ext>
                  </a:extLst>
                </a:gridCol>
                <a:gridCol w="1920724">
                  <a:extLst>
                    <a:ext uri="{9D8B030D-6E8A-4147-A177-3AD203B41FA5}">
                      <a16:colId xmlns:a16="http://schemas.microsoft.com/office/drawing/2014/main" val="19677943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 </a:t>
                      </a:r>
                      <a:r>
                        <a:rPr lang="en-US" dirty="0" err="1"/>
                        <a:t>d'information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Source initiale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Traitement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Contenu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Fonction principale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Vulnérabilités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principales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024990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846019A-F9A5-47C7-AA67-AFEF4C6BDDBD}"/>
              </a:ext>
            </a:extLst>
          </p:cNvPr>
          <p:cNvSpPr txBox="1"/>
          <p:nvPr/>
        </p:nvSpPr>
        <p:spPr>
          <a:xfrm>
            <a:off x="116114" y="6324209"/>
            <a:ext cx="1094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Attention: a) cette typologie n’engage que moi; b) cette typologie exclut les informations intéroceptives.</a:t>
            </a:r>
            <a:endParaRPr lang="en-US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524CAEB-5316-6958-C3AF-8C0D05439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18082"/>
              </p:ext>
            </p:extLst>
          </p:nvPr>
        </p:nvGraphicFramePr>
        <p:xfrm>
          <a:off x="328386" y="2206973"/>
          <a:ext cx="11524344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0724">
                  <a:extLst>
                    <a:ext uri="{9D8B030D-6E8A-4147-A177-3AD203B41FA5}">
                      <a16:colId xmlns:a16="http://schemas.microsoft.com/office/drawing/2014/main" val="455394115"/>
                    </a:ext>
                  </a:extLst>
                </a:gridCol>
                <a:gridCol w="1920724">
                  <a:extLst>
                    <a:ext uri="{9D8B030D-6E8A-4147-A177-3AD203B41FA5}">
                      <a16:colId xmlns:a16="http://schemas.microsoft.com/office/drawing/2014/main" val="1467391356"/>
                    </a:ext>
                  </a:extLst>
                </a:gridCol>
                <a:gridCol w="1920724">
                  <a:extLst>
                    <a:ext uri="{9D8B030D-6E8A-4147-A177-3AD203B41FA5}">
                      <a16:colId xmlns:a16="http://schemas.microsoft.com/office/drawing/2014/main" val="1399334934"/>
                    </a:ext>
                  </a:extLst>
                </a:gridCol>
                <a:gridCol w="1920724">
                  <a:extLst>
                    <a:ext uri="{9D8B030D-6E8A-4147-A177-3AD203B41FA5}">
                      <a16:colId xmlns:a16="http://schemas.microsoft.com/office/drawing/2014/main" val="2404827442"/>
                    </a:ext>
                  </a:extLst>
                </a:gridCol>
                <a:gridCol w="1920724">
                  <a:extLst>
                    <a:ext uri="{9D8B030D-6E8A-4147-A177-3AD203B41FA5}">
                      <a16:colId xmlns:a16="http://schemas.microsoft.com/office/drawing/2014/main" val="623745201"/>
                    </a:ext>
                  </a:extLst>
                </a:gridCol>
                <a:gridCol w="1920724">
                  <a:extLst>
                    <a:ext uri="{9D8B030D-6E8A-4147-A177-3AD203B41FA5}">
                      <a16:colId xmlns:a16="http://schemas.microsoft.com/office/drawing/2014/main" val="19677943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Sensorielle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Signaux physiques (sons, lumières, etc.)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Traitement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perceptif</a:t>
                      </a:r>
                      <a:r>
                        <a:rPr lang="en-US" dirty="0"/>
                        <a:t> bas </a:t>
                      </a:r>
                      <a:r>
                        <a:rPr lang="en-US" dirty="0" err="1"/>
                        <a:t>niveau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Représenter l’environnement immédiat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Bruit, incertitude physique, limitations sensorielles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718919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D0507F5-2A37-D03B-F029-D75CCEBE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373304"/>
              </p:ext>
            </p:extLst>
          </p:nvPr>
        </p:nvGraphicFramePr>
        <p:xfrm>
          <a:off x="324756" y="3395693"/>
          <a:ext cx="11524344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0724">
                  <a:extLst>
                    <a:ext uri="{9D8B030D-6E8A-4147-A177-3AD203B41FA5}">
                      <a16:colId xmlns:a16="http://schemas.microsoft.com/office/drawing/2014/main" val="455394115"/>
                    </a:ext>
                  </a:extLst>
                </a:gridCol>
                <a:gridCol w="1920724">
                  <a:extLst>
                    <a:ext uri="{9D8B030D-6E8A-4147-A177-3AD203B41FA5}">
                      <a16:colId xmlns:a16="http://schemas.microsoft.com/office/drawing/2014/main" val="1467391356"/>
                    </a:ext>
                  </a:extLst>
                </a:gridCol>
                <a:gridCol w="1920724">
                  <a:extLst>
                    <a:ext uri="{9D8B030D-6E8A-4147-A177-3AD203B41FA5}">
                      <a16:colId xmlns:a16="http://schemas.microsoft.com/office/drawing/2014/main" val="1399334934"/>
                    </a:ext>
                  </a:extLst>
                </a:gridCol>
                <a:gridCol w="1920724">
                  <a:extLst>
                    <a:ext uri="{9D8B030D-6E8A-4147-A177-3AD203B41FA5}">
                      <a16:colId xmlns:a16="http://schemas.microsoft.com/office/drawing/2014/main" val="2404827442"/>
                    </a:ext>
                  </a:extLst>
                </a:gridCol>
                <a:gridCol w="1920724">
                  <a:extLst>
                    <a:ext uri="{9D8B030D-6E8A-4147-A177-3AD203B41FA5}">
                      <a16:colId xmlns:a16="http://schemas.microsoft.com/office/drawing/2014/main" val="623745201"/>
                    </a:ext>
                  </a:extLst>
                </a:gridCol>
                <a:gridCol w="1920724">
                  <a:extLst>
                    <a:ext uri="{9D8B030D-6E8A-4147-A177-3AD203B41FA5}">
                      <a16:colId xmlns:a16="http://schemas.microsoft.com/office/drawing/2014/main" val="19677943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Sociale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Signaux perçus émis par autrui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Inférence socio-cognitive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Intentions, </a:t>
                      </a:r>
                      <a:r>
                        <a:rPr lang="en-US" dirty="0" err="1"/>
                        <a:t>normes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croyances</a:t>
                      </a:r>
                      <a:r>
                        <a:rPr lang="en-US" dirty="0"/>
                        <a:t>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Coordination, </a:t>
                      </a:r>
                      <a:r>
                        <a:rPr lang="en-US" dirty="0" err="1"/>
                        <a:t>prédiction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évaluation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sociale</a:t>
                      </a:r>
                      <a:r>
                        <a:rPr lang="en-US" dirty="0"/>
                        <a:t>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 + </a:t>
                      </a:r>
                      <a:r>
                        <a:rPr lang="en-US" dirty="0" err="1"/>
                        <a:t>ambiguïté</a:t>
                      </a:r>
                      <a:r>
                        <a:rPr lang="en-US" dirty="0"/>
                        <a:t> expressive, </a:t>
                      </a:r>
                      <a:r>
                        <a:rPr lang="en-US" dirty="0" err="1"/>
                        <a:t>biais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d’interpretation</a:t>
                      </a:r>
                      <a:r>
                        <a:rPr lang="en-US" dirty="0"/>
                        <a:t>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91526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D9E9FF5-3BCF-E01E-03A5-4DFB04933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281404"/>
              </p:ext>
            </p:extLst>
          </p:nvPr>
        </p:nvGraphicFramePr>
        <p:xfrm>
          <a:off x="319314" y="4584413"/>
          <a:ext cx="11524344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0724">
                  <a:extLst>
                    <a:ext uri="{9D8B030D-6E8A-4147-A177-3AD203B41FA5}">
                      <a16:colId xmlns:a16="http://schemas.microsoft.com/office/drawing/2014/main" val="455394115"/>
                    </a:ext>
                  </a:extLst>
                </a:gridCol>
                <a:gridCol w="1920724">
                  <a:extLst>
                    <a:ext uri="{9D8B030D-6E8A-4147-A177-3AD203B41FA5}">
                      <a16:colId xmlns:a16="http://schemas.microsoft.com/office/drawing/2014/main" val="1467391356"/>
                    </a:ext>
                  </a:extLst>
                </a:gridCol>
                <a:gridCol w="1920724">
                  <a:extLst>
                    <a:ext uri="{9D8B030D-6E8A-4147-A177-3AD203B41FA5}">
                      <a16:colId xmlns:a16="http://schemas.microsoft.com/office/drawing/2014/main" val="1399334934"/>
                    </a:ext>
                  </a:extLst>
                </a:gridCol>
                <a:gridCol w="1920724">
                  <a:extLst>
                    <a:ext uri="{9D8B030D-6E8A-4147-A177-3AD203B41FA5}">
                      <a16:colId xmlns:a16="http://schemas.microsoft.com/office/drawing/2014/main" val="2404827442"/>
                    </a:ext>
                  </a:extLst>
                </a:gridCol>
                <a:gridCol w="1920724">
                  <a:extLst>
                    <a:ext uri="{9D8B030D-6E8A-4147-A177-3AD203B41FA5}">
                      <a16:colId xmlns:a16="http://schemas.microsoft.com/office/drawing/2014/main" val="623745201"/>
                    </a:ext>
                  </a:extLst>
                </a:gridCol>
                <a:gridCol w="1920724">
                  <a:extLst>
                    <a:ext uri="{9D8B030D-6E8A-4147-A177-3AD203B41FA5}">
                      <a16:colId xmlns:a16="http://schemas.microsoft.com/office/drawing/2014/main" val="19677943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Médiatisée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Artefacts </a:t>
                      </a:r>
                      <a:r>
                        <a:rPr lang="en-US" dirty="0" err="1"/>
                        <a:t>symboliques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textes</a:t>
                      </a:r>
                      <a:r>
                        <a:rPr lang="en-US" dirty="0"/>
                        <a:t>, images…)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Interprétation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symbolique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culturelle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Savoirs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récits</a:t>
                      </a:r>
                      <a:r>
                        <a:rPr lang="en-US" dirty="0"/>
                        <a:t>, opinions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Transmission à distance de l’information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… + manipulation, dépendance au contexte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3965204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632DA-EF9C-2643-049A-75445412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Valentin Guigon - 2025</a:t>
            </a:r>
          </a:p>
        </p:txBody>
      </p:sp>
    </p:spTree>
    <p:extLst>
      <p:ext uri="{BB962C8B-B14F-4D97-AF65-F5344CB8AC3E}">
        <p14:creationId xmlns:p14="http://schemas.microsoft.com/office/powerpoint/2010/main" val="266428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146FD-D352-586A-7753-B7CE641667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Références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994A3-9591-603F-7D53-6B5709E29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E6910-D586-4B1A-BC87-A1DD68C0FBEB}" type="slidenum">
              <a:rPr lang="en-US" smtClean="0"/>
              <a:t>13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6305B2-269A-A357-59E9-BA44A7844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Valentin Guigon - 2025</a:t>
            </a:r>
          </a:p>
        </p:txBody>
      </p:sp>
    </p:spTree>
    <p:extLst>
      <p:ext uri="{BB962C8B-B14F-4D97-AF65-F5344CB8AC3E}">
        <p14:creationId xmlns:p14="http://schemas.microsoft.com/office/powerpoint/2010/main" val="337397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4F8C5-6365-8932-C5E5-74DC46E5E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682" y="898417"/>
            <a:ext cx="10750118" cy="5457933"/>
          </a:xfrm>
        </p:spPr>
        <p:txBody>
          <a:bodyPr anchor="ctr">
            <a:normAutofit fontScale="32500" lnSpcReduction="20000"/>
          </a:bodyPr>
          <a:lstStyle/>
          <a:p>
            <a:r>
              <a:rPr lang="en-US" dirty="0" err="1"/>
              <a:t>Aïmeur</a:t>
            </a:r>
            <a:r>
              <a:rPr lang="en-US" dirty="0"/>
              <a:t>, E., Amri, S., &amp; Brassard, G. (2023). Fake news, disinformation and misinformation in social media: a review. </a:t>
            </a:r>
            <a:r>
              <a:rPr lang="en-US" i="1" dirty="0"/>
              <a:t>Social Network Analysis </a:t>
            </a:r>
          </a:p>
          <a:p>
            <a:r>
              <a:rPr lang="en-US" dirty="0"/>
              <a:t>Atanasov, P. D., </a:t>
            </a:r>
            <a:r>
              <a:rPr lang="en-US" dirty="0" err="1"/>
              <a:t>Consigny</a:t>
            </a:r>
            <a:r>
              <a:rPr lang="en-US" dirty="0"/>
              <a:t>, C., Karger, E., </a:t>
            </a:r>
            <a:r>
              <a:rPr lang="en-US" dirty="0" err="1"/>
              <a:t>Schoenegger</a:t>
            </a:r>
            <a:r>
              <a:rPr lang="en-US" dirty="0"/>
              <a:t>, P., Budescu, D. V., &amp; Tetlock, P. (2024). Improving Low-Probability Judgments. </a:t>
            </a:r>
            <a:r>
              <a:rPr lang="en-US" i="1" dirty="0"/>
              <a:t>Available at SSRN</a:t>
            </a:r>
            <a:r>
              <a:rPr lang="en-US" dirty="0"/>
              <a:t>.</a:t>
            </a:r>
            <a:endParaRPr lang="en-US" i="1" dirty="0"/>
          </a:p>
          <a:p>
            <a:r>
              <a:rPr lang="en-US" dirty="0"/>
              <a:t>Baer, T., &amp; Schnall, S. (2021). Quantifying the cost of decision fatigue: suboptimal risk decisions in finance. </a:t>
            </a:r>
            <a:r>
              <a:rPr lang="en-US" i="1" dirty="0"/>
              <a:t>Royal Society open science</a:t>
            </a:r>
            <a:r>
              <a:rPr lang="en-US" dirty="0"/>
              <a:t>, </a:t>
            </a:r>
            <a:r>
              <a:rPr lang="en-US" i="1" dirty="0"/>
              <a:t>8</a:t>
            </a:r>
            <a:r>
              <a:rPr lang="en-US" dirty="0"/>
              <a:t>(5), 201059.</a:t>
            </a:r>
          </a:p>
          <a:p>
            <a:r>
              <a:rPr lang="en-US" dirty="0"/>
              <a:t>Bar-Hillel, M., Peer, E., &amp; </a:t>
            </a:r>
            <a:r>
              <a:rPr lang="en-US" dirty="0" err="1"/>
              <a:t>Acquisti</a:t>
            </a:r>
            <a:r>
              <a:rPr lang="en-US" dirty="0"/>
              <a:t>, A. (2014). “Heads or tails?”—A reachability bias in binary choice. </a:t>
            </a:r>
            <a:r>
              <a:rPr lang="en-US" i="1" dirty="0"/>
              <a:t>Journal of Experimental Psychology: Learning, Memory, and Cognition</a:t>
            </a:r>
            <a:r>
              <a:rPr lang="en-US" dirty="0"/>
              <a:t>, </a:t>
            </a:r>
            <a:r>
              <a:rPr lang="en-US" i="1" dirty="0"/>
              <a:t>40</a:t>
            </a:r>
            <a:r>
              <a:rPr lang="en-US" dirty="0"/>
              <a:t>(6), 1656.</a:t>
            </a:r>
          </a:p>
          <a:p>
            <a:r>
              <a:rPr lang="en-US" dirty="0"/>
              <a:t>Boldt, A., De </a:t>
            </a:r>
            <a:r>
              <a:rPr lang="en-US" dirty="0" err="1"/>
              <a:t>Gardelle</a:t>
            </a:r>
            <a:r>
              <a:rPr lang="en-US" dirty="0"/>
              <a:t>, V. &amp; Yeung, N. The impact of evidence reliability on sensitivity and bias in decision confidence. </a:t>
            </a:r>
            <a:r>
              <a:rPr lang="en-US" i="1" dirty="0"/>
              <a:t>J. Exp. Psychol. Hum. Percept. Perform.</a:t>
            </a:r>
            <a:r>
              <a:rPr lang="en-US" dirty="0"/>
              <a:t> </a:t>
            </a:r>
            <a:r>
              <a:rPr lang="en-US" b="1" dirty="0"/>
              <a:t>43</a:t>
            </a:r>
            <a:r>
              <a:rPr lang="en-US" dirty="0"/>
              <a:t>, 1520–1531 (2017).</a:t>
            </a:r>
          </a:p>
          <a:p>
            <a:r>
              <a:rPr lang="en-US" dirty="0"/>
              <a:t>Bromberg-Martin, E. S., &amp; Sharot, T. (2020). The value of beliefs. </a:t>
            </a:r>
            <a:r>
              <a:rPr lang="en-US" i="1" dirty="0"/>
              <a:t>Neuron</a:t>
            </a:r>
            <a:r>
              <a:rPr lang="en-US" dirty="0"/>
              <a:t>, </a:t>
            </a:r>
            <a:r>
              <a:rPr lang="en-US" i="1" dirty="0"/>
              <a:t>106</a:t>
            </a:r>
            <a:r>
              <a:rPr lang="en-US" dirty="0"/>
              <a:t>(4), 561-565.</a:t>
            </a:r>
          </a:p>
          <a:p>
            <a:r>
              <a:rPr lang="en-US" dirty="0"/>
              <a:t>Clancy, K., Bartolomeo, J., Richardson, D., &amp; Wellford, C. (1981). Sentence </a:t>
            </a:r>
            <a:r>
              <a:rPr lang="en-US" dirty="0" err="1"/>
              <a:t>decisionmaking</a:t>
            </a:r>
            <a:r>
              <a:rPr lang="en-US" dirty="0"/>
              <a:t>: The logic of sentence decisions and the extent and sources of sentence disparity. </a:t>
            </a:r>
            <a:r>
              <a:rPr lang="en-US" i="1" dirty="0"/>
              <a:t>J. crim. L. &amp; criminology</a:t>
            </a:r>
            <a:r>
              <a:rPr lang="en-US" dirty="0"/>
              <a:t>, </a:t>
            </a:r>
            <a:r>
              <a:rPr lang="en-US" i="1" dirty="0"/>
              <a:t>72</a:t>
            </a:r>
            <a:r>
              <a:rPr lang="en-US" dirty="0"/>
              <a:t>, 524.</a:t>
            </a:r>
          </a:p>
          <a:p>
            <a:r>
              <a:rPr lang="en-US" dirty="0"/>
              <a:t>Chan, H. Y., Scholz, C., Cosme, D., Martin, R. E., Benitez, C., Resnick, A., ... &amp; Falk, E. B. (2023). Neural signals predict information sharing across cultures. </a:t>
            </a:r>
            <a:r>
              <a:rPr lang="en-US" i="1" dirty="0"/>
              <a:t>Proceedings of the National Academy of Sciences</a:t>
            </a:r>
            <a:r>
              <a:rPr lang="en-US" dirty="0"/>
              <a:t>, </a:t>
            </a:r>
            <a:r>
              <a:rPr lang="en-US" i="1" dirty="0"/>
              <a:t>120</a:t>
            </a:r>
            <a:r>
              <a:rPr lang="en-US" dirty="0"/>
              <a:t>(44), e2313175120.</a:t>
            </a:r>
          </a:p>
          <a:p>
            <a:r>
              <a:rPr lang="en-US" dirty="0"/>
              <a:t>Chang, W., Chen, E., Mellers, B., &amp; Tetlock, P. (2016). Developing expert political judgment: The impact of training and practice on judgmental accuracy in geopolitical forecasting tournaments. </a:t>
            </a:r>
            <a:r>
              <a:rPr lang="en-US" i="1" dirty="0"/>
              <a:t>Judgment and Decision making</a:t>
            </a:r>
            <a:r>
              <a:rPr lang="en-US" dirty="0"/>
              <a:t>, </a:t>
            </a:r>
            <a:r>
              <a:rPr lang="en-US" i="1" dirty="0"/>
              <a:t>11</a:t>
            </a:r>
            <a:r>
              <a:rPr lang="en-US" dirty="0"/>
              <a:t>(5), 509-526.</a:t>
            </a:r>
          </a:p>
          <a:p>
            <a:r>
              <a:rPr lang="en-US" dirty="0"/>
              <a:t>Charpentier, C. J., Bromberg-Martin, E. S., &amp; Sharot, T. (2018). Valuation of knowledge and ignorance in mesolimbic reward circuitry. </a:t>
            </a:r>
            <a:r>
              <a:rPr lang="en-US" i="1" dirty="0"/>
              <a:t>Proceedings of the National Academy of Sciences</a:t>
            </a:r>
            <a:r>
              <a:rPr lang="en-US" dirty="0"/>
              <a:t>, </a:t>
            </a:r>
            <a:r>
              <a:rPr lang="en-US" i="1" dirty="0"/>
              <a:t>115</a:t>
            </a:r>
            <a:r>
              <a:rPr lang="en-US" dirty="0"/>
              <a:t>(31), E7255-E7264.</a:t>
            </a:r>
          </a:p>
          <a:p>
            <a:r>
              <a:rPr lang="en-US" dirty="0" err="1"/>
              <a:t>Czerlinski</a:t>
            </a:r>
            <a:r>
              <a:rPr lang="en-US" dirty="0"/>
              <a:t>, J., </a:t>
            </a:r>
            <a:r>
              <a:rPr lang="en-US" dirty="0" err="1"/>
              <a:t>Gigerenzer</a:t>
            </a:r>
            <a:r>
              <a:rPr lang="en-US" dirty="0"/>
              <a:t>, G., &amp; Goldstein, D. G. (1999). How good are simple heuristics?. In </a:t>
            </a:r>
            <a:r>
              <a:rPr lang="en-US" i="1" dirty="0"/>
              <a:t>Simple heuristics that make us smart</a:t>
            </a:r>
            <a:r>
              <a:rPr lang="en-US" dirty="0"/>
              <a:t> (pp. 97-118). Oxford University Press.</a:t>
            </a:r>
          </a:p>
          <a:p>
            <a:r>
              <a:rPr lang="en-US" dirty="0" err="1"/>
              <a:t>Desender</a:t>
            </a:r>
            <a:r>
              <a:rPr lang="en-US" dirty="0"/>
              <a:t>, K., Boldt, A., &amp; Yeung, N. (2018). Subjective confidence predicts information seeking in decision making. </a:t>
            </a:r>
            <a:r>
              <a:rPr lang="en-US" i="1" dirty="0"/>
              <a:t>Psychological science</a:t>
            </a:r>
            <a:r>
              <a:rPr lang="en-US" dirty="0"/>
              <a:t>, </a:t>
            </a:r>
            <a:r>
              <a:rPr lang="en-US" i="1" dirty="0"/>
              <a:t>29</a:t>
            </a:r>
            <a:r>
              <a:rPr lang="en-US" dirty="0"/>
              <a:t>(5), 761-778.</a:t>
            </a:r>
          </a:p>
          <a:p>
            <a:r>
              <a:rPr lang="en-US" dirty="0" err="1"/>
              <a:t>Diaconis</a:t>
            </a:r>
            <a:r>
              <a:rPr lang="en-US" dirty="0"/>
              <a:t>, P., Holmes, S., &amp; Montgomery, R. (2007). Dynamical bias in the coin toss. </a:t>
            </a:r>
            <a:r>
              <a:rPr lang="en-US" i="1" dirty="0"/>
              <a:t>SIAM review</a:t>
            </a:r>
            <a:r>
              <a:rPr lang="en-US" dirty="0"/>
              <a:t>, </a:t>
            </a:r>
            <a:r>
              <a:rPr lang="en-US" i="1" dirty="0"/>
              <a:t>49</a:t>
            </a:r>
            <a:r>
              <a:rPr lang="en-US" dirty="0"/>
              <a:t>(2), 211-235.</a:t>
            </a:r>
          </a:p>
          <a:p>
            <a:r>
              <a:rPr lang="en-US" dirty="0"/>
              <a:t>Fiehler, K., Brenner, E., &amp; Spering, M. (2019). Prediction in goal-directed action. </a:t>
            </a:r>
            <a:r>
              <a:rPr lang="en-US" i="1" dirty="0"/>
              <a:t>Journal of Vision</a:t>
            </a:r>
            <a:r>
              <a:rPr lang="en-US" dirty="0"/>
              <a:t>, </a:t>
            </a:r>
            <a:r>
              <a:rPr lang="en-US" i="1" dirty="0"/>
              <a:t>19</a:t>
            </a:r>
            <a:r>
              <a:rPr lang="en-US" dirty="0"/>
              <a:t>(9), 10-10.</a:t>
            </a:r>
          </a:p>
          <a:p>
            <a:r>
              <a:rPr lang="en-US" dirty="0"/>
              <a:t>Fischer, H., Amelung, D., &amp; Said, N. (2019). The accuracy of German citizens’ confidence in their climate change knowledge. </a:t>
            </a:r>
            <a:r>
              <a:rPr lang="en-US" i="1" dirty="0"/>
              <a:t>Nature Climate Change</a:t>
            </a:r>
            <a:r>
              <a:rPr lang="en-US" dirty="0"/>
              <a:t>, </a:t>
            </a:r>
            <a:r>
              <a:rPr lang="en-US" i="1" dirty="0"/>
              <a:t>9</a:t>
            </a:r>
            <a:r>
              <a:rPr lang="en-US" dirty="0"/>
              <a:t>(10), 776-780.</a:t>
            </a:r>
          </a:p>
          <a:p>
            <a:r>
              <a:rPr lang="en-US" dirty="0"/>
              <a:t>Fleming, S. M. (2024). Metacognition and confidence: A review and synthesis. </a:t>
            </a:r>
            <a:r>
              <a:rPr lang="en-US" i="1" dirty="0"/>
              <a:t>Annual Review of Psychology</a:t>
            </a:r>
            <a:r>
              <a:rPr lang="en-US" dirty="0"/>
              <a:t>, </a:t>
            </a:r>
            <a:r>
              <a:rPr lang="en-US" i="1" dirty="0"/>
              <a:t>75</a:t>
            </a:r>
            <a:r>
              <a:rPr lang="en-US" dirty="0"/>
              <a:t>(1), 241-268.</a:t>
            </a:r>
          </a:p>
          <a:p>
            <a:r>
              <a:rPr lang="en-US" dirty="0"/>
              <a:t>Fleming, S. M., &amp; Daw, N. D. (2017). Self-evaluation of decision-making: A general Bayesian framework for metacognitive computation. </a:t>
            </a:r>
            <a:r>
              <a:rPr lang="en-US" i="1" dirty="0"/>
              <a:t>Psychological review</a:t>
            </a:r>
            <a:r>
              <a:rPr lang="en-US" dirty="0"/>
              <a:t>, </a:t>
            </a:r>
            <a:r>
              <a:rPr lang="en-US" i="1" dirty="0"/>
              <a:t>124</a:t>
            </a:r>
            <a:r>
              <a:rPr lang="en-US" dirty="0"/>
              <a:t>(1), 91.</a:t>
            </a:r>
          </a:p>
          <a:p>
            <a:r>
              <a:rPr lang="en-US" dirty="0"/>
              <a:t>Flavell, J. H. (1979). Metacognition and cognitive monitoring: A new area of cognitive–developmental inquiry. </a:t>
            </a:r>
            <a:r>
              <a:rPr lang="en-US" i="1" dirty="0"/>
              <a:t>American psychologist</a:t>
            </a:r>
            <a:r>
              <a:rPr lang="en-US" dirty="0"/>
              <a:t>, </a:t>
            </a:r>
            <a:r>
              <a:rPr lang="en-US" i="1" dirty="0"/>
              <a:t>34</a:t>
            </a:r>
            <a:r>
              <a:rPr lang="en-US" dirty="0"/>
              <a:t>(10), 906.</a:t>
            </a:r>
          </a:p>
          <a:p>
            <a:r>
              <a:rPr lang="en-US" dirty="0"/>
              <a:t>Friston, K., Rigoli, F., Ognibene, D., Mathys, C., Fitzgerald, T., &amp; Pezzulo, G. (2015). Active inference and epistemic value. </a:t>
            </a:r>
            <a:r>
              <a:rPr lang="en-US" i="1" dirty="0"/>
              <a:t>Cognitive neuroscience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(4), 187-214.</a:t>
            </a:r>
          </a:p>
          <a:p>
            <a:r>
              <a:rPr lang="en-US" dirty="0" err="1"/>
              <a:t>Gigerenzer</a:t>
            </a:r>
            <a:r>
              <a:rPr lang="en-US" dirty="0"/>
              <a:t>, G., &amp; Brighton, H. (2009). Homo </a:t>
            </a:r>
            <a:r>
              <a:rPr lang="en-US" dirty="0" err="1"/>
              <a:t>heuristicus</a:t>
            </a:r>
            <a:r>
              <a:rPr lang="en-US" dirty="0"/>
              <a:t>: Why biased minds make better inferences. </a:t>
            </a:r>
            <a:r>
              <a:rPr lang="en-US" i="1" dirty="0"/>
              <a:t>Topics in cognitive science</a:t>
            </a:r>
            <a:r>
              <a:rPr lang="en-US" dirty="0"/>
              <a:t>, </a:t>
            </a:r>
            <a:r>
              <a:rPr lang="en-US" i="1" dirty="0"/>
              <a:t>1</a:t>
            </a:r>
            <a:r>
              <a:rPr lang="en-US" dirty="0"/>
              <a:t>(1), 107-143.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35201-7710-0F0D-B717-CDFCA00C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E6910-D586-4B1A-BC87-A1DD68C0FBEB}" type="slidenum">
              <a:rPr lang="en-US" smtClean="0"/>
              <a:t>14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5493D-66A9-2D4B-6AF9-99FD9CFDE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682" y="10016"/>
            <a:ext cx="8229600" cy="1325563"/>
          </a:xfrm>
        </p:spPr>
        <p:txBody>
          <a:bodyPr/>
          <a:lstStyle/>
          <a:p>
            <a:r>
              <a:rPr lang="fr-FR" dirty="0"/>
              <a:t>Références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E330E-2D67-C785-9334-C460A08E0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Valentin Guigon - 2025</a:t>
            </a:r>
          </a:p>
        </p:txBody>
      </p:sp>
    </p:spTree>
    <p:extLst>
      <p:ext uri="{BB962C8B-B14F-4D97-AF65-F5344CB8AC3E}">
        <p14:creationId xmlns:p14="http://schemas.microsoft.com/office/powerpoint/2010/main" val="935337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7A497-3D29-31E8-403B-970E58E1A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E3470-71D2-6F78-9019-4EAE09B6B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682" y="898417"/>
            <a:ext cx="10750118" cy="5457933"/>
          </a:xfrm>
        </p:spPr>
        <p:txBody>
          <a:bodyPr anchor="ctr">
            <a:normAutofit fontScale="32500" lnSpcReduction="20000"/>
          </a:bodyPr>
          <a:lstStyle/>
          <a:p>
            <a:r>
              <a:rPr lang="en-US" dirty="0" err="1"/>
              <a:t>Gigerenzer</a:t>
            </a:r>
            <a:r>
              <a:rPr lang="en-US" dirty="0"/>
              <a:t>, G., &amp; Goldstein, D. G. (1999). Betting on one good reason: The take the best heuristic. In G. </a:t>
            </a:r>
            <a:r>
              <a:rPr lang="en-US" dirty="0" err="1"/>
              <a:t>Gigerenzer</a:t>
            </a:r>
            <a:r>
              <a:rPr lang="en-US" dirty="0"/>
              <a:t>, P. M. Todd, &amp; the ABC Research Group, Simple heuristics that make us smart (pp. 75–95). New York: Oxford University Press</a:t>
            </a:r>
          </a:p>
          <a:p>
            <a:r>
              <a:rPr lang="en-US" dirty="0"/>
              <a:t>Goodale, M. A., &amp; Milner, A. D. (1992). Separate visual pathways for perception and action. </a:t>
            </a:r>
            <a:r>
              <a:rPr lang="en-US" i="1" dirty="0"/>
              <a:t>Trends in neurosciences</a:t>
            </a:r>
            <a:r>
              <a:rPr lang="en-US" dirty="0"/>
              <a:t>, </a:t>
            </a:r>
            <a:r>
              <a:rPr lang="en-US" i="1" dirty="0"/>
              <a:t>15</a:t>
            </a:r>
            <a:r>
              <a:rPr lang="en-US" dirty="0"/>
              <a:t>(1), 20-25.</a:t>
            </a:r>
          </a:p>
          <a:p>
            <a:r>
              <a:rPr lang="en-US" dirty="0"/>
              <a:t>Herzog, M. H., &amp; Clarke, A. M. (2014). Why vision is not both hierarchical and feedforward. </a:t>
            </a:r>
            <a:r>
              <a:rPr lang="en-US" i="1" dirty="0"/>
              <a:t>Frontiers in computational neuroscience</a:t>
            </a:r>
            <a:r>
              <a:rPr lang="en-US" dirty="0"/>
              <a:t>, </a:t>
            </a:r>
            <a:r>
              <a:rPr lang="en-US" i="1" dirty="0"/>
              <a:t>8</a:t>
            </a:r>
            <a:r>
              <a:rPr lang="en-US" dirty="0"/>
              <a:t>, 135.</a:t>
            </a:r>
          </a:p>
          <a:p>
            <a:r>
              <a:rPr lang="en-US" dirty="0"/>
              <a:t>Hoven, M., Lebreton, M., Engelmann, J. B., Denys, D., </a:t>
            </a:r>
            <a:r>
              <a:rPr lang="en-US" dirty="0" err="1"/>
              <a:t>Luigjes</a:t>
            </a:r>
            <a:r>
              <a:rPr lang="en-US" dirty="0"/>
              <a:t>, J., &amp; van Holst, R. J. (2019). Abnormalities of confidence in psychiatry: an overview and future perspectives. </a:t>
            </a:r>
            <a:r>
              <a:rPr lang="en-US" i="1" dirty="0"/>
              <a:t>Translational psychiatry</a:t>
            </a:r>
            <a:r>
              <a:rPr lang="en-US" dirty="0"/>
              <a:t>, </a:t>
            </a:r>
            <a:r>
              <a:rPr lang="en-US" i="1" dirty="0"/>
              <a:t>9</a:t>
            </a:r>
            <a:r>
              <a:rPr lang="en-US" dirty="0"/>
              <a:t>(1), 268.</a:t>
            </a:r>
          </a:p>
          <a:p>
            <a:r>
              <a:rPr lang="en-US" dirty="0"/>
              <a:t>Jansen, R. A., Rafferty, A. N., &amp; Griffiths, T. L. (2021). A rational model of the Dunning–Kruger effect supports insensitivity to evidence in low performers. </a:t>
            </a:r>
            <a:r>
              <a:rPr lang="en-US" i="1" dirty="0"/>
              <a:t>Nature Human </a:t>
            </a:r>
            <a:r>
              <a:rPr lang="en-US" i="1" dirty="0" err="1"/>
              <a:t>Behaviour</a:t>
            </a:r>
            <a:r>
              <a:rPr lang="en-US" dirty="0"/>
              <a:t>, </a:t>
            </a:r>
            <a:r>
              <a:rPr lang="en-US" i="1" dirty="0"/>
              <a:t>5</a:t>
            </a:r>
            <a:r>
              <a:rPr lang="en-US" dirty="0"/>
              <a:t>(6), 756-763.</a:t>
            </a:r>
          </a:p>
          <a:p>
            <a:r>
              <a:rPr lang="en-US" dirty="0"/>
              <a:t>Kahneman, D., Sibony, O., &amp; Sunstein, C. R. (2021). </a:t>
            </a:r>
            <a:r>
              <a:rPr lang="en-US" i="1" dirty="0"/>
              <a:t>Noise: A flaw in human judgment</a:t>
            </a:r>
            <a:r>
              <a:rPr lang="en-US" dirty="0"/>
              <a:t>. Little, Brown Spark.</a:t>
            </a:r>
          </a:p>
          <a:p>
            <a:r>
              <a:rPr lang="en-US" dirty="0" err="1"/>
              <a:t>Kapantai</a:t>
            </a:r>
            <a:r>
              <a:rPr lang="en-US" dirty="0"/>
              <a:t>, E., Christopoulou, A., </a:t>
            </a:r>
            <a:r>
              <a:rPr lang="en-US" dirty="0" err="1"/>
              <a:t>Berberidis</a:t>
            </a:r>
            <a:r>
              <a:rPr lang="en-US" dirty="0"/>
              <a:t>, C., &amp; </a:t>
            </a:r>
            <a:r>
              <a:rPr lang="en-US" dirty="0" err="1"/>
              <a:t>Peristeras</a:t>
            </a:r>
            <a:r>
              <a:rPr lang="en-US" dirty="0"/>
              <a:t>, V. (2021). A systematic literature review on disinformation: Toward a unified taxonomical framework. </a:t>
            </a:r>
            <a:r>
              <a:rPr lang="en-US" i="1" dirty="0"/>
              <a:t>New media &amp; society</a:t>
            </a:r>
            <a:r>
              <a:rPr lang="en-US" dirty="0"/>
              <a:t>, </a:t>
            </a:r>
            <a:r>
              <a:rPr lang="en-US" i="1" dirty="0"/>
              <a:t>23</a:t>
            </a:r>
            <a:r>
              <a:rPr lang="en-US" dirty="0"/>
              <a:t>(5), 1301-1326.</a:t>
            </a:r>
          </a:p>
          <a:p>
            <a:r>
              <a:rPr lang="en-US" dirty="0"/>
              <a:t>Karger, E., Atanasov, P. D., &amp; Tetlock, P. (2022). Improving judgments of existential risk: Better forecasts, questions, explanations, policies. </a:t>
            </a:r>
            <a:r>
              <a:rPr lang="en-US" i="1" dirty="0"/>
              <a:t>Questions, Explanations, Policies (January 17, 2022)</a:t>
            </a:r>
            <a:r>
              <a:rPr lang="en-US" dirty="0"/>
              <a:t>.</a:t>
            </a:r>
          </a:p>
          <a:p>
            <a:r>
              <a:rPr lang="en-US" dirty="0"/>
              <a:t>Kelly, C. A., &amp; Sharot, T. (2021). Individual differences in information-seeking. </a:t>
            </a:r>
            <a:r>
              <a:rPr lang="en-US" i="1" dirty="0"/>
              <a:t>Nature communications</a:t>
            </a:r>
            <a:r>
              <a:rPr lang="en-US" dirty="0"/>
              <a:t>, </a:t>
            </a:r>
            <a:r>
              <a:rPr lang="en-US" i="1" dirty="0"/>
              <a:t>12</a:t>
            </a:r>
            <a:r>
              <a:rPr lang="en-US" dirty="0"/>
              <a:t>(1), 7062.</a:t>
            </a:r>
          </a:p>
          <a:p>
            <a:r>
              <a:rPr lang="en-US" dirty="0" err="1"/>
              <a:t>Kreyenmeier</a:t>
            </a:r>
            <a:r>
              <a:rPr lang="en-US" dirty="0"/>
              <a:t>, P., </a:t>
            </a:r>
            <a:r>
              <a:rPr lang="en-US" dirty="0" err="1"/>
              <a:t>Kämmer</a:t>
            </a:r>
            <a:r>
              <a:rPr lang="en-US" dirty="0"/>
              <a:t>, L., </a:t>
            </a:r>
            <a:r>
              <a:rPr lang="en-US" dirty="0" err="1"/>
              <a:t>Fooken</a:t>
            </a:r>
            <a:r>
              <a:rPr lang="en-US" dirty="0"/>
              <a:t>, J., &amp; Spering, M. (2022). Humans can track but fail to predict accelerating objects. </a:t>
            </a:r>
            <a:r>
              <a:rPr lang="en-US" i="1" dirty="0" err="1"/>
              <a:t>Eneuro</a:t>
            </a:r>
            <a:r>
              <a:rPr lang="en-US" dirty="0"/>
              <a:t>, </a:t>
            </a:r>
            <a:r>
              <a:rPr lang="en-US" i="1" dirty="0"/>
              <a:t>9</a:t>
            </a:r>
            <a:r>
              <a:rPr lang="en-US" dirty="0"/>
              <a:t>(5).</a:t>
            </a:r>
          </a:p>
          <a:p>
            <a:r>
              <a:rPr lang="en-US" dirty="0"/>
              <a:t>Kruger, J., &amp; Dunning, D. (1999). Unskilled and unaware of it: how difficulties in recognizing one's own incompetence lead to inflated self-assessments. </a:t>
            </a:r>
            <a:r>
              <a:rPr lang="en-US" i="1" dirty="0"/>
              <a:t>Journal of personality and social psychology</a:t>
            </a:r>
            <a:r>
              <a:rPr lang="en-US" dirty="0"/>
              <a:t>, </a:t>
            </a:r>
            <a:r>
              <a:rPr lang="en-US" i="1" dirty="0"/>
              <a:t>77</a:t>
            </a:r>
            <a:r>
              <a:rPr lang="en-US" dirty="0"/>
              <a:t>(6), 1121.</a:t>
            </a:r>
          </a:p>
          <a:p>
            <a:r>
              <a:rPr lang="en-US" dirty="0"/>
              <a:t>De </a:t>
            </a:r>
            <a:r>
              <a:rPr lang="en-US" dirty="0" err="1"/>
              <a:t>Ladurantaye</a:t>
            </a:r>
            <a:r>
              <a:rPr lang="en-US" dirty="0"/>
              <a:t>, V., </a:t>
            </a:r>
            <a:r>
              <a:rPr lang="en-US" dirty="0" err="1"/>
              <a:t>Rouat</a:t>
            </a:r>
            <a:r>
              <a:rPr lang="en-US" dirty="0"/>
              <a:t>, J., &amp; Vanden-Abeele, J. (2012). Models of Information Processing. </a:t>
            </a:r>
            <a:r>
              <a:rPr lang="en-US" i="1" dirty="0"/>
              <a:t>Visual Cortex: Current Status and Perspectives</a:t>
            </a:r>
            <a:r>
              <a:rPr lang="en-US" dirty="0"/>
              <a:t>, 227.</a:t>
            </a:r>
          </a:p>
          <a:p>
            <a:r>
              <a:rPr lang="en-US" dirty="0" err="1"/>
              <a:t>Martignon</a:t>
            </a:r>
            <a:r>
              <a:rPr lang="en-US" dirty="0"/>
              <a:t>, L., </a:t>
            </a:r>
            <a:r>
              <a:rPr lang="en-US" dirty="0" err="1"/>
              <a:t>Katsikopoulos</a:t>
            </a:r>
            <a:r>
              <a:rPr lang="en-US" dirty="0"/>
              <a:t>, K. V., &amp; Woike, J. (2008). Categorization with limited resources: A family of simple heuristics. Journal of Mathematical Psychology, 52, 352–361.</a:t>
            </a:r>
          </a:p>
          <a:p>
            <a:r>
              <a:rPr lang="en-US" dirty="0" err="1"/>
              <a:t>Meyniel</a:t>
            </a:r>
            <a:r>
              <a:rPr lang="en-US" dirty="0"/>
              <a:t>, F., Sigman, M., &amp; </a:t>
            </a:r>
            <a:r>
              <a:rPr lang="en-US" dirty="0" err="1"/>
              <a:t>Mainen</a:t>
            </a:r>
            <a:r>
              <a:rPr lang="en-US" dirty="0"/>
              <a:t>, Z. F. (2015). Confidence as Bayesian probability: From neural origins to behavior. </a:t>
            </a:r>
            <a:r>
              <a:rPr lang="en-US" i="1" dirty="0"/>
              <a:t>Neuron</a:t>
            </a:r>
            <a:r>
              <a:rPr lang="en-US" dirty="0"/>
              <a:t>, </a:t>
            </a:r>
            <a:r>
              <a:rPr lang="en-US" i="1" dirty="0"/>
              <a:t>88</a:t>
            </a:r>
            <a:r>
              <a:rPr lang="en-US" dirty="0"/>
              <a:t>(1), 78-92.</a:t>
            </a:r>
          </a:p>
          <a:p>
            <a:r>
              <a:rPr lang="en-US" dirty="0"/>
              <a:t>Milner, A. D., &amp; Goodale, M. A. (2008). Two visual systems re-viewed. </a:t>
            </a:r>
            <a:r>
              <a:rPr lang="en-US" i="1" dirty="0" err="1"/>
              <a:t>Neuropsychologia</a:t>
            </a:r>
            <a:r>
              <a:rPr lang="en-US" dirty="0"/>
              <a:t>, </a:t>
            </a:r>
            <a:r>
              <a:rPr lang="en-US" i="1" dirty="0"/>
              <a:t>46</a:t>
            </a:r>
            <a:r>
              <a:rPr lang="en-US" dirty="0"/>
              <a:t>(3), 774-785.</a:t>
            </a:r>
          </a:p>
          <a:p>
            <a:r>
              <a:rPr lang="en-US" dirty="0"/>
              <a:t>Moore, D. A. &amp; Healy, P. J. The trouble with overconfidence. </a:t>
            </a:r>
            <a:r>
              <a:rPr lang="en-US" i="1" dirty="0"/>
              <a:t>Psychol. Rev.</a:t>
            </a:r>
            <a:r>
              <a:rPr lang="en-US" dirty="0"/>
              <a:t> </a:t>
            </a:r>
            <a:r>
              <a:rPr lang="en-US" b="1" dirty="0"/>
              <a:t>115</a:t>
            </a:r>
            <a:r>
              <a:rPr lang="en-US" dirty="0"/>
              <a:t>, 502–517 (2008).</a:t>
            </a:r>
          </a:p>
          <a:p>
            <a:r>
              <a:rPr lang="en-US" dirty="0"/>
              <a:t>Moore, D. A. &amp; Schatz, D. The three faces of overconfidence. </a:t>
            </a:r>
            <a:r>
              <a:rPr lang="en-US" i="1" dirty="0"/>
              <a:t>Soc. Pers. Psychol. Compass</a:t>
            </a:r>
            <a:r>
              <a:rPr lang="en-US" dirty="0"/>
              <a:t> </a:t>
            </a:r>
            <a:r>
              <a:rPr lang="en-US" b="1" dirty="0"/>
              <a:t>11</a:t>
            </a:r>
            <a:r>
              <a:rPr lang="en-US" dirty="0"/>
              <a:t>, 1–12 (2017).</a:t>
            </a:r>
          </a:p>
          <a:p>
            <a:r>
              <a:rPr lang="en-US" dirty="0"/>
              <a:t>Morgan, J., Reidy, J., &amp; Probst, T. (2019). Age group differences in household accident risk perceptions and intentions to reduce hazards. </a:t>
            </a:r>
            <a:r>
              <a:rPr lang="en-US" i="1" dirty="0"/>
              <a:t>International journal of environmental research and public health</a:t>
            </a:r>
            <a:r>
              <a:rPr lang="en-US" dirty="0"/>
              <a:t>, </a:t>
            </a:r>
            <a:r>
              <a:rPr lang="en-US" i="1" dirty="0"/>
              <a:t>16</a:t>
            </a:r>
            <a:r>
              <a:rPr lang="en-US" dirty="0"/>
              <a:t>(12), 2237.</a:t>
            </a:r>
          </a:p>
          <a:p>
            <a:r>
              <a:rPr lang="en-US" dirty="0"/>
              <a:t>Mulder, M. J., </a:t>
            </a:r>
            <a:r>
              <a:rPr lang="en-US" dirty="0" err="1"/>
              <a:t>Wagenmakers</a:t>
            </a:r>
            <a:r>
              <a:rPr lang="en-US" dirty="0"/>
              <a:t>, E. J., Ratcliff, R., Boekel, W., &amp; </a:t>
            </a:r>
            <a:r>
              <a:rPr lang="en-US" dirty="0" err="1"/>
              <a:t>Forstmann</a:t>
            </a:r>
            <a:r>
              <a:rPr lang="en-US" dirty="0"/>
              <a:t>, B. U. (2012). Bias in the brain: a diffusion model analysis of prior probability and potential payoff. </a:t>
            </a:r>
            <a:r>
              <a:rPr lang="en-US" i="1" dirty="0"/>
              <a:t>Journal of Neuroscience</a:t>
            </a:r>
            <a:r>
              <a:rPr lang="en-US" dirty="0"/>
              <a:t>, </a:t>
            </a:r>
            <a:r>
              <a:rPr lang="en-US" i="1" dirty="0"/>
              <a:t>32</a:t>
            </a:r>
            <a:r>
              <a:rPr lang="en-US" dirty="0"/>
              <a:t>(7), 2335-2343.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2816C-8C07-AD9A-C1EA-61D820D1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E6910-D586-4B1A-BC87-A1DD68C0FBEB}" type="slidenum">
              <a:rPr lang="en-US" smtClean="0"/>
              <a:t>15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45D8F-45D6-AD52-4363-F4A41AAEC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682" y="10016"/>
            <a:ext cx="8229600" cy="1325563"/>
          </a:xfrm>
        </p:spPr>
        <p:txBody>
          <a:bodyPr/>
          <a:lstStyle/>
          <a:p>
            <a:r>
              <a:rPr lang="fr-FR" dirty="0"/>
              <a:t>Références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EF851-8E34-8D0C-E02C-F5ACE1EE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Valentin Guigon - 2025</a:t>
            </a:r>
          </a:p>
        </p:txBody>
      </p:sp>
    </p:spTree>
    <p:extLst>
      <p:ext uri="{BB962C8B-B14F-4D97-AF65-F5344CB8AC3E}">
        <p14:creationId xmlns:p14="http://schemas.microsoft.com/office/powerpoint/2010/main" val="2063547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DEE00-6351-FA0E-AD74-BBB957099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C1A72-5B6A-50DA-8755-F7BC243FE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682" y="898417"/>
            <a:ext cx="10750118" cy="5457933"/>
          </a:xfrm>
        </p:spPr>
        <p:txBody>
          <a:bodyPr anchor="ctr">
            <a:normAutofit/>
          </a:bodyPr>
          <a:lstStyle/>
          <a:p>
            <a:r>
              <a:rPr lang="en-US" sz="900" dirty="0"/>
              <a:t>Park, S. A., </a:t>
            </a:r>
            <a:r>
              <a:rPr lang="en-US" sz="900" dirty="0" err="1"/>
              <a:t>Goïame</a:t>
            </a:r>
            <a:r>
              <a:rPr lang="en-US" sz="900" dirty="0"/>
              <a:t>, S., O'Connor, D. A., &amp; Dreher, J. C. (2017). Integration of individual and social information for decision-making in groups of different sizes. </a:t>
            </a:r>
            <a:r>
              <a:rPr lang="en-US" sz="900" i="1" dirty="0" err="1"/>
              <a:t>PLoS</a:t>
            </a:r>
            <a:r>
              <a:rPr lang="en-US" sz="900" i="1" dirty="0"/>
              <a:t> biology</a:t>
            </a:r>
            <a:r>
              <a:rPr lang="en-US" sz="900" dirty="0"/>
              <a:t>, </a:t>
            </a:r>
            <a:r>
              <a:rPr lang="en-US" sz="900" i="1" dirty="0"/>
              <a:t>15</a:t>
            </a:r>
            <a:r>
              <a:rPr lang="en-US" sz="900" dirty="0"/>
              <a:t>(6), e2001958.</a:t>
            </a:r>
          </a:p>
          <a:p>
            <a:r>
              <a:rPr lang="en-US" sz="900" dirty="0"/>
              <a:t>Pennycook, G., &amp; Rand, D. G. (2021). The psychology of fake news. </a:t>
            </a:r>
            <a:r>
              <a:rPr lang="en-US" sz="900" i="1" dirty="0"/>
              <a:t>Trends in cognitive sciences</a:t>
            </a:r>
            <a:r>
              <a:rPr lang="en-US" sz="900" dirty="0"/>
              <a:t>, </a:t>
            </a:r>
            <a:r>
              <a:rPr lang="en-US" sz="900" i="1" dirty="0"/>
              <a:t>25</a:t>
            </a:r>
            <a:r>
              <a:rPr lang="en-US" sz="900" dirty="0"/>
              <a:t>(5), 388-402.</a:t>
            </a:r>
          </a:p>
          <a:p>
            <a:r>
              <a:rPr lang="en-US" sz="900" dirty="0" err="1"/>
              <a:t>Persoskie</a:t>
            </a:r>
            <a:r>
              <a:rPr lang="en-US" sz="900" dirty="0"/>
              <a:t>, A., Ferrer, R. A., &amp; Klein, W. M. P. (2014). Association of cancer worry and perceived risk with doctor avoidance: an analysis of information avoidance in a nationally representative US sample. Journal of Behavioral Medicine, 37(5), 977–987</a:t>
            </a:r>
          </a:p>
          <a:p>
            <a:r>
              <a:rPr lang="en-US" sz="900" dirty="0"/>
              <a:t>Philpot, L. M., Khokhar, B. A., </a:t>
            </a:r>
            <a:r>
              <a:rPr lang="en-US" sz="900" dirty="0" err="1"/>
              <a:t>Roellinger</a:t>
            </a:r>
            <a:r>
              <a:rPr lang="en-US" sz="900" dirty="0"/>
              <a:t>, D. L., Ramar, P., &amp; Ebbert, J. O. (2018). Time of day is associated with opioid prescribing for low back pain in primary care. </a:t>
            </a:r>
            <a:r>
              <a:rPr lang="en-US" sz="900" i="1" dirty="0"/>
              <a:t>Journal of General Internal Medicine</a:t>
            </a:r>
            <a:r>
              <a:rPr lang="en-US" sz="900" dirty="0"/>
              <a:t>, </a:t>
            </a:r>
            <a:r>
              <a:rPr lang="en-US" sz="900" i="1" dirty="0"/>
              <a:t>33</a:t>
            </a:r>
            <a:r>
              <a:rPr lang="en-US" sz="900" dirty="0"/>
              <a:t>, 1828-1830.</a:t>
            </a:r>
          </a:p>
          <a:p>
            <a:r>
              <a:rPr lang="en-US" sz="900" dirty="0"/>
              <a:t>Pouget, A., </a:t>
            </a:r>
            <a:r>
              <a:rPr lang="en-US" sz="900" dirty="0" err="1"/>
              <a:t>Drugowitsch</a:t>
            </a:r>
            <a:r>
              <a:rPr lang="en-US" sz="900" dirty="0"/>
              <a:t>, J., &amp; Kepecs, A. (2016). Confidence and certainty: distinct probabilistic quantities for different goals. </a:t>
            </a:r>
            <a:r>
              <a:rPr lang="en-US" sz="900" i="1" dirty="0"/>
              <a:t>Nature neuroscience</a:t>
            </a:r>
            <a:r>
              <a:rPr lang="en-US" sz="900" dirty="0"/>
              <a:t>, </a:t>
            </a:r>
            <a:r>
              <a:rPr lang="en-US" sz="900" i="1" dirty="0"/>
              <a:t>19</a:t>
            </a:r>
            <a:r>
              <a:rPr lang="en-US" sz="900" dirty="0"/>
              <a:t>(3), 366-374.</a:t>
            </a:r>
          </a:p>
          <a:p>
            <a:r>
              <a:rPr lang="en-US" sz="900" dirty="0"/>
              <a:t>Ratcliff, R., Smith, P. L., Brown, S. D., &amp; McKoon, G. (2016). Diffusion decision model: Current issues and history. </a:t>
            </a:r>
            <a:r>
              <a:rPr lang="en-US" sz="900" i="1" dirty="0"/>
              <a:t>Trends in cognitive sciences</a:t>
            </a:r>
            <a:r>
              <a:rPr lang="en-US" sz="900" dirty="0"/>
              <a:t>, </a:t>
            </a:r>
            <a:r>
              <a:rPr lang="en-US" sz="900" i="1" dirty="0"/>
              <a:t>20</a:t>
            </a:r>
            <a:r>
              <a:rPr lang="en-US" sz="900" dirty="0"/>
              <a:t>(4), 260-281.</a:t>
            </a:r>
          </a:p>
          <a:p>
            <a:r>
              <a:rPr lang="en-US" sz="900" dirty="0" err="1"/>
              <a:t>Rollwage</a:t>
            </a:r>
            <a:r>
              <a:rPr lang="en-US" sz="900" dirty="0"/>
              <a:t>, M., Dolan, R. J., &amp; Fleming, S. M. (2018). Metacognitive failure as a feature of those holding radical beliefs. </a:t>
            </a:r>
            <a:r>
              <a:rPr lang="en-US" sz="900" i="1" dirty="0"/>
              <a:t>Current Biology</a:t>
            </a:r>
            <a:r>
              <a:rPr lang="en-US" sz="900" dirty="0"/>
              <a:t>, </a:t>
            </a:r>
            <a:r>
              <a:rPr lang="en-US" sz="900" i="1" dirty="0"/>
              <a:t>28</a:t>
            </a:r>
            <a:r>
              <a:rPr lang="en-US" sz="900" dirty="0"/>
              <a:t>(24), 4014-4021.</a:t>
            </a:r>
          </a:p>
          <a:p>
            <a:r>
              <a:rPr lang="en-US" sz="900" dirty="0"/>
              <a:t>Savage, L. J. (1954). </a:t>
            </a:r>
            <a:r>
              <a:rPr lang="en-US" sz="900" i="1" dirty="0"/>
              <a:t>The foundations of statistics</a:t>
            </a:r>
            <a:r>
              <a:rPr lang="en-US" sz="900" dirty="0"/>
              <a:t>. New York: Wiley.</a:t>
            </a:r>
          </a:p>
          <a:p>
            <a:r>
              <a:rPr lang="en-US" sz="900" dirty="0"/>
              <a:t>Scholz, C., Baek, E. C., O’Donnell, M. B., Kim, H. S., Cappella, J. N., &amp; Falk, E. B. (2017). A neural model of valuation and information virality. </a:t>
            </a:r>
            <a:r>
              <a:rPr lang="en-US" sz="900" i="1" dirty="0"/>
              <a:t>Proceedings of the National Academy of Sciences</a:t>
            </a:r>
            <a:r>
              <a:rPr lang="en-US" sz="900" dirty="0"/>
              <a:t>, </a:t>
            </a:r>
            <a:r>
              <a:rPr lang="en-US" sz="900" i="1" dirty="0"/>
              <a:t>114</a:t>
            </a:r>
            <a:r>
              <a:rPr lang="en-US" sz="900" dirty="0"/>
              <a:t>(11), 2881-2886.</a:t>
            </a:r>
          </a:p>
          <a:p>
            <a:r>
              <a:rPr lang="en-US" sz="900" dirty="0"/>
              <a:t>Schotter, A., &amp; Trevino, I. (2014). Belief elicitation in the laboratory. </a:t>
            </a:r>
            <a:r>
              <a:rPr lang="en-US" sz="900" i="1" dirty="0"/>
              <a:t>Annu. Rev. Econ.</a:t>
            </a:r>
            <a:r>
              <a:rPr lang="en-US" sz="900" dirty="0"/>
              <a:t>, </a:t>
            </a:r>
            <a:r>
              <a:rPr lang="en-US" sz="900" i="1" dirty="0"/>
              <a:t>6</a:t>
            </a:r>
            <a:r>
              <a:rPr lang="en-US" sz="900" dirty="0"/>
              <a:t>(1), 103-128.</a:t>
            </a:r>
          </a:p>
          <a:p>
            <a:r>
              <a:rPr lang="en-US" sz="900" dirty="0"/>
              <a:t>Schurz, M., </a:t>
            </a:r>
            <a:r>
              <a:rPr lang="en-US" sz="900" dirty="0" err="1"/>
              <a:t>Radua</a:t>
            </a:r>
            <a:r>
              <a:rPr lang="en-US" sz="900" dirty="0"/>
              <a:t>, J., Tholen, M. G., </a:t>
            </a:r>
            <a:r>
              <a:rPr lang="en-US" sz="900" dirty="0" err="1"/>
              <a:t>Maliske</a:t>
            </a:r>
            <a:r>
              <a:rPr lang="en-US" sz="900" dirty="0"/>
              <a:t>, L., Margulies, D. S., Mars, R. B., ... &amp; Kanske, P. (2021). Toward a hierarchical model of social cognition: A neuroimaging meta-analysis and integrative review of empathy and theory of mind. </a:t>
            </a:r>
            <a:r>
              <a:rPr lang="en-US" sz="900" i="1" dirty="0"/>
              <a:t>Psychological bulletin</a:t>
            </a:r>
            <a:r>
              <a:rPr lang="en-US" sz="900" dirty="0"/>
              <a:t>, </a:t>
            </a:r>
            <a:r>
              <a:rPr lang="en-US" sz="900" i="1" dirty="0"/>
              <a:t>147</a:t>
            </a:r>
            <a:r>
              <a:rPr lang="en-US" sz="900" dirty="0"/>
              <a:t>(3), 293.</a:t>
            </a:r>
          </a:p>
          <a:p>
            <a:r>
              <a:rPr lang="en-US" sz="900" dirty="0"/>
              <a:t>Shalvi, S., </a:t>
            </a:r>
            <a:r>
              <a:rPr lang="en-US" sz="900" dirty="0" err="1"/>
              <a:t>Soraperra</a:t>
            </a:r>
            <a:r>
              <a:rPr lang="en-US" sz="900" dirty="0"/>
              <a:t>, I., van der Weele, J. J., &amp; </a:t>
            </a:r>
            <a:r>
              <a:rPr lang="en-US" sz="900" dirty="0" err="1"/>
              <a:t>Villeval</a:t>
            </a:r>
            <a:r>
              <a:rPr lang="en-US" sz="900" dirty="0"/>
              <a:t>, M. C. (2019). Shooting the messenger? supply and demand in markets for willful ignorance.</a:t>
            </a:r>
          </a:p>
          <a:p>
            <a:r>
              <a:rPr lang="en-US" sz="900" dirty="0"/>
              <a:t>Sharot, T., &amp; Sunstein, C. R. (2020). How people decide what they want to know. </a:t>
            </a:r>
            <a:r>
              <a:rPr lang="en-US" sz="900" i="1" dirty="0"/>
              <a:t>Nature Human </a:t>
            </a:r>
            <a:r>
              <a:rPr lang="en-US" sz="900" i="1" dirty="0" err="1"/>
              <a:t>Behaviour</a:t>
            </a:r>
            <a:r>
              <a:rPr lang="en-US" sz="900" dirty="0"/>
              <a:t>, </a:t>
            </a:r>
            <a:r>
              <a:rPr lang="en-US" sz="900" i="1" dirty="0"/>
              <a:t>4</a:t>
            </a:r>
            <a:r>
              <a:rPr lang="en-US" sz="900" dirty="0"/>
              <a:t>(1), 14-19.</a:t>
            </a:r>
          </a:p>
          <a:p>
            <a:r>
              <a:rPr lang="en-US" sz="900" dirty="0"/>
              <a:t>Shepperd, J. A., Waters, E. A., Weinstein, N. D., &amp; Klein, W. M. (2015). A primer on unrealistic optimism. </a:t>
            </a:r>
            <a:r>
              <a:rPr lang="en-US" sz="900" i="1" dirty="0"/>
              <a:t>Current directions in psychological science</a:t>
            </a:r>
            <a:r>
              <a:rPr lang="en-US" sz="900" dirty="0"/>
              <a:t>, </a:t>
            </a:r>
            <a:r>
              <a:rPr lang="en-US" sz="900" i="1" dirty="0"/>
              <a:t>24</a:t>
            </a:r>
            <a:r>
              <a:rPr lang="en-US" sz="900" dirty="0"/>
              <a:t>(3), 232-237.</a:t>
            </a:r>
          </a:p>
          <a:p>
            <a:r>
              <a:rPr lang="en-US" sz="900" dirty="0"/>
              <a:t>Tandoc Jr, E. C., Lim, Z. W., &amp; Ling, R. (2018). Defining “fake news” A typology of scholarly definitions. </a:t>
            </a:r>
            <a:r>
              <a:rPr lang="en-US" sz="900" i="1" dirty="0"/>
              <a:t>Digital journalism</a:t>
            </a:r>
            <a:r>
              <a:rPr lang="en-US" sz="900" dirty="0"/>
              <a:t>, </a:t>
            </a:r>
            <a:r>
              <a:rPr lang="en-US" sz="900" i="1" dirty="0"/>
              <a:t>6</a:t>
            </a:r>
            <a:r>
              <a:rPr lang="en-US" sz="900" dirty="0"/>
              <a:t>(2), 137-153.</a:t>
            </a:r>
          </a:p>
          <a:p>
            <a:r>
              <a:rPr lang="en-US" sz="900" dirty="0"/>
              <a:t>Tavassoli, A., &amp; </a:t>
            </a:r>
            <a:r>
              <a:rPr lang="en-US" sz="900" dirty="0" err="1"/>
              <a:t>Ringach</a:t>
            </a:r>
            <a:r>
              <a:rPr lang="en-US" sz="900" dirty="0"/>
              <a:t>, D. L. (2010). When your eyes see more than you do. </a:t>
            </a:r>
            <a:r>
              <a:rPr lang="en-US" sz="900" i="1" dirty="0"/>
              <a:t>Current Biology</a:t>
            </a:r>
            <a:r>
              <a:rPr lang="en-US" sz="900" dirty="0"/>
              <a:t>, </a:t>
            </a:r>
            <a:r>
              <a:rPr lang="en-US" sz="900" i="1" dirty="0"/>
              <a:t>20</a:t>
            </a:r>
            <a:r>
              <a:rPr lang="en-US" sz="900" dirty="0"/>
              <a:t>(3), R93-R94.</a:t>
            </a:r>
          </a:p>
          <a:p>
            <a:r>
              <a:rPr lang="en-US" sz="900" dirty="0"/>
              <a:t>White, B. (2015). World development report 2015: mind, society, and behavior, by the World Bank Group.</a:t>
            </a:r>
          </a:p>
          <a:p>
            <a:r>
              <a:rPr lang="en-US" sz="900" dirty="0"/>
              <a:t>Zhao, H., &amp; Warren, W. H. (2015). On-line and model-based approaches to the visual control of action. </a:t>
            </a:r>
            <a:r>
              <a:rPr lang="en-US" sz="900" i="1" dirty="0"/>
              <a:t>Vision research</a:t>
            </a:r>
            <a:r>
              <a:rPr lang="en-US" sz="900" dirty="0"/>
              <a:t>, </a:t>
            </a:r>
            <a:r>
              <a:rPr lang="en-US" sz="900" i="1" dirty="0"/>
              <a:t>110</a:t>
            </a:r>
            <a:r>
              <a:rPr lang="en-US" sz="900" dirty="0"/>
              <a:t>, 190-202.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1EF11-0E47-F50A-AD01-2B4A4B95E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E6910-D586-4B1A-BC87-A1DD68C0FBEB}" type="slidenum">
              <a:rPr lang="en-US" smtClean="0"/>
              <a:t>16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596302-6D45-7BD3-9B45-5596634AE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682" y="10016"/>
            <a:ext cx="8229600" cy="1325563"/>
          </a:xfrm>
        </p:spPr>
        <p:txBody>
          <a:bodyPr/>
          <a:lstStyle/>
          <a:p>
            <a:r>
              <a:rPr lang="fr-FR" dirty="0"/>
              <a:t>Références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3F796-A7D3-FAD6-0836-E2E1F1A15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Valentin Guigon - 2025</a:t>
            </a:r>
          </a:p>
        </p:txBody>
      </p:sp>
    </p:spTree>
    <p:extLst>
      <p:ext uri="{BB962C8B-B14F-4D97-AF65-F5344CB8AC3E}">
        <p14:creationId xmlns:p14="http://schemas.microsoft.com/office/powerpoint/2010/main" val="2020380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12A82-575E-D1E3-3DD5-1AE925B872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I. </a:t>
            </a:r>
            <a:br>
              <a:rPr lang="fr-FR" dirty="0"/>
            </a:br>
            <a:r>
              <a:rPr lang="fr-FR" dirty="0"/>
              <a:t>Informations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96820-44F9-4120-EA22-B1250CC078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Comment perçoit-on le monde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6B54F-36F4-1DB3-35D0-81E9B3A03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E6910-D586-4B1A-BC87-A1DD68C0FBEB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88DC8-0CD8-A8F5-72C5-C91106BBD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Valentin Guigon - 2025</a:t>
            </a:r>
          </a:p>
        </p:txBody>
      </p:sp>
    </p:spTree>
    <p:extLst>
      <p:ext uri="{BB962C8B-B14F-4D97-AF65-F5344CB8AC3E}">
        <p14:creationId xmlns:p14="http://schemas.microsoft.com/office/powerpoint/2010/main" val="306071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4F935-ED88-B650-0DA5-82C2F463E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77"/>
            <a:ext cx="8240888" cy="1325563"/>
          </a:xfrm>
          <a:ln w="38100">
            <a:noFill/>
          </a:ln>
        </p:spPr>
        <p:txBody>
          <a:bodyPr/>
          <a:lstStyle/>
          <a:p>
            <a:r>
              <a:rPr lang="fr-FR" dirty="0"/>
              <a:t>Qu’est ce qu’une information ?</a:t>
            </a:r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2B443FB-0012-8D6E-0F8B-B808CB79AFED}"/>
              </a:ext>
            </a:extLst>
          </p:cNvPr>
          <p:cNvGrpSpPr/>
          <p:nvPr/>
        </p:nvGrpSpPr>
        <p:grpSpPr>
          <a:xfrm>
            <a:off x="476361" y="1980394"/>
            <a:ext cx="11239278" cy="4109129"/>
            <a:chOff x="25728" y="1256494"/>
            <a:chExt cx="11239278" cy="4109129"/>
          </a:xfrm>
        </p:grpSpPr>
        <p:pic>
          <p:nvPicPr>
            <p:cNvPr id="15" name="Picture 14" descr="A map of france with weather forecasts&#10;&#10;AI-generated content may be incorrect.">
              <a:extLst>
                <a:ext uri="{FF2B5EF4-FFF2-40B4-BE49-F238E27FC236}">
                  <a16:creationId xmlns:a16="http://schemas.microsoft.com/office/drawing/2014/main" id="{860C1C13-BEC7-331F-71A9-835410D73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" t="-367" r="15800" b="367"/>
            <a:stretch>
              <a:fillRect/>
            </a:stretch>
          </p:blipFill>
          <p:spPr>
            <a:xfrm>
              <a:off x="9280758" y="3381375"/>
              <a:ext cx="1984248" cy="1984248"/>
            </a:xfrm>
            <a:prstGeom prst="rect">
              <a:avLst/>
            </a:prstGeom>
          </p:spPr>
        </p:pic>
        <p:pic>
          <p:nvPicPr>
            <p:cNvPr id="26" name="Picture 25" descr="A white mouse in a maze&#10;&#10;AI-generated content may be incorrect.">
              <a:extLst>
                <a:ext uri="{FF2B5EF4-FFF2-40B4-BE49-F238E27FC236}">
                  <a16:creationId xmlns:a16="http://schemas.microsoft.com/office/drawing/2014/main" id="{B483072E-E31F-EDEA-1FE6-1A2A8B2C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0758" y="1256494"/>
              <a:ext cx="1984248" cy="1984248"/>
            </a:xfrm>
            <a:prstGeom prst="rect">
              <a:avLst/>
            </a:prstGeom>
          </p:spPr>
        </p:pic>
        <p:pic>
          <p:nvPicPr>
            <p:cNvPr id="28" name="Picture 27" descr="A group of people crossing a street&#10;&#10;AI-generated content may be incorrect.">
              <a:extLst>
                <a:ext uri="{FF2B5EF4-FFF2-40B4-BE49-F238E27FC236}">
                  <a16:creationId xmlns:a16="http://schemas.microsoft.com/office/drawing/2014/main" id="{BCBB95EE-B9EB-AC56-407D-FEE2876A6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0" r="3320"/>
            <a:stretch>
              <a:fillRect/>
            </a:stretch>
          </p:blipFill>
          <p:spPr>
            <a:xfrm>
              <a:off x="25728" y="3381375"/>
              <a:ext cx="2971800" cy="1981200"/>
            </a:xfrm>
            <a:prstGeom prst="rect">
              <a:avLst/>
            </a:prstGeom>
          </p:spPr>
        </p:pic>
        <p:pic>
          <p:nvPicPr>
            <p:cNvPr id="32" name="Picture 31" descr="A group of people in a control room&#10;&#10;AI-generated content may be incorrect.">
              <a:extLst>
                <a:ext uri="{FF2B5EF4-FFF2-40B4-BE49-F238E27FC236}">
                  <a16:creationId xmlns:a16="http://schemas.microsoft.com/office/drawing/2014/main" id="{D9A0C995-B94B-3067-D917-E6D8394FE1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" r="19"/>
            <a:stretch>
              <a:fillRect/>
            </a:stretch>
          </p:blipFill>
          <p:spPr>
            <a:xfrm>
              <a:off x="25728" y="1262067"/>
              <a:ext cx="2971800" cy="1981200"/>
            </a:xfrm>
            <a:prstGeom prst="rect">
              <a:avLst/>
            </a:prstGeom>
          </p:spPr>
        </p:pic>
        <p:pic>
          <p:nvPicPr>
            <p:cNvPr id="34" name="Picture 33" descr="A screenshot of a screen&#10;&#10;AI-generated content may be incorrect.">
              <a:extLst>
                <a:ext uri="{FF2B5EF4-FFF2-40B4-BE49-F238E27FC236}">
                  <a16:creationId xmlns:a16="http://schemas.microsoft.com/office/drawing/2014/main" id="{D50ADC08-F3B6-12B0-57C6-FB46D2E0EC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224"/>
            <a:stretch>
              <a:fillRect/>
            </a:stretch>
          </p:blipFill>
          <p:spPr>
            <a:xfrm>
              <a:off x="3109040" y="1259542"/>
              <a:ext cx="2971800" cy="1981200"/>
            </a:xfrm>
            <a:prstGeom prst="rect">
              <a:avLst/>
            </a:prstGeom>
          </p:spPr>
        </p:pic>
        <p:pic>
          <p:nvPicPr>
            <p:cNvPr id="36" name="Picture 35" descr="A group of men playing poker&#10;&#10;AI-generated content may be incorrect.">
              <a:extLst>
                <a:ext uri="{FF2B5EF4-FFF2-40B4-BE49-F238E27FC236}">
                  <a16:creationId xmlns:a16="http://schemas.microsoft.com/office/drawing/2014/main" id="{A0496A1D-7B27-C6BC-8E76-0F34CAD200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194899" y="1259542"/>
              <a:ext cx="2971800" cy="1981200"/>
            </a:xfrm>
            <a:prstGeom prst="rect">
              <a:avLst/>
            </a:prstGeom>
          </p:spPr>
        </p:pic>
        <p:pic>
          <p:nvPicPr>
            <p:cNvPr id="38" name="Picture 37" descr="A whale swimming in the water&#10;&#10;AI-generated content may be incorrect.">
              <a:extLst>
                <a:ext uri="{FF2B5EF4-FFF2-40B4-BE49-F238E27FC236}">
                  <a16:creationId xmlns:a16="http://schemas.microsoft.com/office/drawing/2014/main" id="{35A35939-827E-19FF-8798-E4B486952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9" r="7799"/>
            <a:stretch>
              <a:fillRect/>
            </a:stretch>
          </p:blipFill>
          <p:spPr>
            <a:xfrm>
              <a:off x="3109040" y="3381375"/>
              <a:ext cx="2971800" cy="1981200"/>
            </a:xfrm>
            <a:prstGeom prst="rect">
              <a:avLst/>
            </a:prstGeom>
          </p:spPr>
        </p:pic>
        <p:pic>
          <p:nvPicPr>
            <p:cNvPr id="47" name="Picture 46" descr="A diagram of the earth's surface and the surface of the earth&#10;&#10;AI-generated content may be incorrect.">
              <a:extLst>
                <a:ext uri="{FF2B5EF4-FFF2-40B4-BE49-F238E27FC236}">
                  <a16:creationId xmlns:a16="http://schemas.microsoft.com/office/drawing/2014/main" id="{CF3BD167-E767-B88C-949E-C6043A2A06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8" b="15018"/>
            <a:stretch>
              <a:fillRect/>
            </a:stretch>
          </p:blipFill>
          <p:spPr>
            <a:xfrm>
              <a:off x="6194899" y="3381375"/>
              <a:ext cx="2971800" cy="1981200"/>
            </a:xfrm>
            <a:prstGeom prst="rect">
              <a:avLst/>
            </a:prstGeom>
          </p:spPr>
        </p:pic>
      </p:grpSp>
      <p:pic>
        <p:nvPicPr>
          <p:cNvPr id="52" name="Picture 51" descr="A close-up of words&#10;&#10;AI-generated content may be incorrect.">
            <a:extLst>
              <a:ext uri="{FF2B5EF4-FFF2-40B4-BE49-F238E27FC236}">
                <a16:creationId xmlns:a16="http://schemas.microsoft.com/office/drawing/2014/main" id="{81810ADE-4644-7A70-8B0E-F228F602445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7" t="9719" r="29865" b="6756"/>
          <a:stretch>
            <a:fillRect/>
          </a:stretch>
        </p:blipFill>
        <p:spPr>
          <a:xfrm>
            <a:off x="5090691" y="2792186"/>
            <a:ext cx="2975818" cy="2485546"/>
          </a:xfrm>
          <a:prstGeom prst="ellipse">
            <a:avLst/>
          </a:prstGeom>
        </p:spPr>
      </p:pic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DC381BEC-2ECE-BA7C-025A-A800ECCFC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E6910-D586-4B1A-BC87-A1DD68C0FBEB}" type="slidenum">
              <a:rPr lang="en-US" smtClean="0"/>
              <a:t>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C15058-7943-8296-FE96-B2A169C60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Valentin Guigon - 2025</a:t>
            </a:r>
          </a:p>
        </p:txBody>
      </p:sp>
    </p:spTree>
    <p:extLst>
      <p:ext uri="{BB962C8B-B14F-4D97-AF65-F5344CB8AC3E}">
        <p14:creationId xmlns:p14="http://schemas.microsoft.com/office/powerpoint/2010/main" val="352301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CD76D-B5DD-AD95-A0AB-416F40D0E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e 27">
            <a:extLst>
              <a:ext uri="{FF2B5EF4-FFF2-40B4-BE49-F238E27FC236}">
                <a16:creationId xmlns:a16="http://schemas.microsoft.com/office/drawing/2014/main" id="{40ADC6D1-226D-AD90-0289-955EA5D82D22}"/>
              </a:ext>
            </a:extLst>
          </p:cNvPr>
          <p:cNvGrpSpPr/>
          <p:nvPr/>
        </p:nvGrpSpPr>
        <p:grpSpPr>
          <a:xfrm>
            <a:off x="2076358" y="1562493"/>
            <a:ext cx="8129596" cy="3799265"/>
            <a:chOff x="2031202" y="1156089"/>
            <a:chExt cx="8129596" cy="3799265"/>
          </a:xfrm>
        </p:grpSpPr>
        <p:pic>
          <p:nvPicPr>
            <p:cNvPr id="7" name="Picture 2" descr="https://www.carbone4.com/files/Figure_5.png">
              <a:extLst>
                <a:ext uri="{FF2B5EF4-FFF2-40B4-BE49-F238E27FC236}">
                  <a16:creationId xmlns:a16="http://schemas.microsoft.com/office/drawing/2014/main" id="{6836D78F-59E5-5873-2D29-FF319434A1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0" t="2956" b="4705"/>
            <a:stretch/>
          </p:blipFill>
          <p:spPr bwMode="auto">
            <a:xfrm>
              <a:off x="2031202" y="1422081"/>
              <a:ext cx="8129596" cy="353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IPCC Assessment Report - Important facts on this - GKToday">
              <a:extLst>
                <a:ext uri="{FF2B5EF4-FFF2-40B4-BE49-F238E27FC236}">
                  <a16:creationId xmlns:a16="http://schemas.microsoft.com/office/drawing/2014/main" id="{15D73C18-8ABB-42D1-912B-3258FADAC1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9508" y="1156089"/>
              <a:ext cx="1105066" cy="563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C2199D95-CDDC-7A50-DB8E-0946319D6479}"/>
                </a:ext>
              </a:extLst>
            </p:cNvPr>
            <p:cNvSpPr txBox="1"/>
            <p:nvPr/>
          </p:nvSpPr>
          <p:spPr>
            <a:xfrm>
              <a:off x="3524574" y="1325563"/>
              <a:ext cx="5324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ea typeface="Verdana" panose="020B0604030504040204" pitchFamily="34" charset="0"/>
                </a:rPr>
                <a:t>Trajectoires du réchauffement climatique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0BFC362E-CF3B-DB2B-0B07-696E05409977}"/>
              </a:ext>
            </a:extLst>
          </p:cNvPr>
          <p:cNvGrpSpPr/>
          <p:nvPr/>
        </p:nvGrpSpPr>
        <p:grpSpPr>
          <a:xfrm>
            <a:off x="215657" y="2248050"/>
            <a:ext cx="5248167" cy="2700000"/>
            <a:chOff x="170501" y="1841646"/>
            <a:chExt cx="5248167" cy="2700000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EB0A7DDF-0171-14CF-DE79-B761B1BD321A}"/>
                </a:ext>
              </a:extLst>
            </p:cNvPr>
            <p:cNvGrpSpPr/>
            <p:nvPr/>
          </p:nvGrpSpPr>
          <p:grpSpPr>
            <a:xfrm>
              <a:off x="170501" y="2547571"/>
              <a:ext cx="5248167" cy="923330"/>
              <a:chOff x="569570" y="1934296"/>
              <a:chExt cx="6316853" cy="923330"/>
            </a:xfrm>
          </p:grpSpPr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09CC0127-B952-F3ED-EBF6-46B46FEFE684}"/>
                  </a:ext>
                </a:extLst>
              </p:cNvPr>
              <p:cNvSpPr txBox="1"/>
              <p:nvPr/>
            </p:nvSpPr>
            <p:spPr>
              <a:xfrm>
                <a:off x="569570" y="1934296"/>
                <a:ext cx="22395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ea typeface="Verdana" panose="020B0604030504040204" pitchFamily="34" charset="0"/>
                  </a:rPr>
                  <a:t>Croyance sur le vrai état actuel du monde</a:t>
                </a:r>
              </a:p>
            </p:txBody>
          </p:sp>
          <p:cxnSp>
            <p:nvCxnSpPr>
              <p:cNvPr id="22" name="Connecteur droit avec flèche 21">
                <a:extLst>
                  <a:ext uri="{FF2B5EF4-FFF2-40B4-BE49-F238E27FC236}">
                    <a16:creationId xmlns:a16="http://schemas.microsoft.com/office/drawing/2014/main" id="{E0AB8304-531F-0590-1714-64D5DF33088E}"/>
                  </a:ext>
                </a:extLst>
              </p:cNvPr>
              <p:cNvCxnSpPr>
                <a:stCxn id="20" idx="3"/>
              </p:cNvCxnSpPr>
              <p:nvPr/>
            </p:nvCxnSpPr>
            <p:spPr>
              <a:xfrm>
                <a:off x="2809166" y="2395961"/>
                <a:ext cx="4077257" cy="45627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5F15F629-519C-9157-9AA5-76EB934A5159}"/>
                </a:ext>
              </a:extLst>
            </p:cNvPr>
            <p:cNvCxnSpPr/>
            <p:nvPr/>
          </p:nvCxnSpPr>
          <p:spPr>
            <a:xfrm flipV="1">
              <a:off x="5418668" y="1841646"/>
              <a:ext cx="0" cy="270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28F5621-28A5-95A4-5889-8E9A5F85F7B9}"/>
              </a:ext>
            </a:extLst>
          </p:cNvPr>
          <p:cNvSpPr/>
          <p:nvPr/>
        </p:nvSpPr>
        <p:spPr>
          <a:xfrm>
            <a:off x="518410" y="5602261"/>
            <a:ext cx="1116764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rgbClr val="0070C0"/>
                </a:solidFill>
                <a:ea typeface="Verdana" panose="020B0604030504040204" pitchFamily="34" charset="0"/>
                <a:cs typeface="Segoe UI Light" panose="020B0502040204020203" pitchFamily="34" charset="0"/>
              </a:rPr>
              <a:t>La valeur d’une information est liée à sa capacité à diminuer l’incertitude sur les contingences du monde </a:t>
            </a:r>
            <a:br>
              <a:rPr lang="fr-FR" sz="2400" dirty="0">
                <a:solidFill>
                  <a:srgbClr val="0070C0"/>
                </a:solidFill>
                <a:ea typeface="Verdana" panose="020B0604030504040204" pitchFamily="34" charset="0"/>
                <a:cs typeface="Segoe UI Light" panose="020B0502040204020203" pitchFamily="34" charset="0"/>
              </a:rPr>
            </a:br>
            <a:r>
              <a:rPr lang="fr-FR" sz="1400" dirty="0">
                <a:ea typeface="Verdana" panose="020B0604030504040204" pitchFamily="34" charset="0"/>
                <a:cs typeface="Segoe UI Light" panose="020B0502040204020203" pitchFamily="34" charset="0"/>
              </a:rPr>
              <a:t>(</a:t>
            </a:r>
            <a:r>
              <a:rPr lang="en-US" sz="1400" dirty="0">
                <a:ea typeface="Verdana" panose="020B0604030504040204" pitchFamily="34" charset="0"/>
                <a:cs typeface="Segoe UI Light" panose="020B0502040204020203" pitchFamily="34" charset="0"/>
              </a:rPr>
              <a:t>Friston et al., 2015. </a:t>
            </a:r>
            <a:r>
              <a:rPr lang="en-US" sz="1400" i="1" dirty="0"/>
              <a:t>Cognitive Neuroscience</a:t>
            </a:r>
            <a:r>
              <a:rPr lang="en-US" sz="1400" dirty="0">
                <a:ea typeface="Verdana" panose="020B0604030504040204" pitchFamily="34" charset="0"/>
                <a:cs typeface="Segoe UI Light" panose="020B0502040204020203" pitchFamily="34" charset="0"/>
              </a:rPr>
              <a:t>; </a:t>
            </a:r>
            <a:r>
              <a:rPr lang="fr-FR" sz="1400" dirty="0">
                <a:ea typeface="Verdana" panose="020B0604030504040204" pitchFamily="34" charset="0"/>
                <a:cs typeface="Segoe UI Light" panose="020B0502040204020203" pitchFamily="34" charset="0"/>
              </a:rPr>
              <a:t>Charpentier et al., 2018. </a:t>
            </a:r>
            <a:r>
              <a:rPr lang="fr-FR" sz="1400" i="1" dirty="0">
                <a:ea typeface="Verdana" panose="020B0604030504040204" pitchFamily="34" charset="0"/>
                <a:cs typeface="Segoe UI Light" panose="020B0502040204020203" pitchFamily="34" charset="0"/>
              </a:rPr>
              <a:t>PNAS</a:t>
            </a:r>
            <a:r>
              <a:rPr lang="fr-FR" sz="1400" dirty="0">
                <a:ea typeface="Verdana" panose="020B0604030504040204" pitchFamily="34" charset="0"/>
                <a:cs typeface="Segoe UI Light" panose="020B0502040204020203" pitchFamily="34" charset="0"/>
              </a:rPr>
              <a:t>; Shalvi et al., 2019)</a:t>
            </a: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F7F7C502-EEAE-1A72-409F-AB092E998C66}"/>
              </a:ext>
            </a:extLst>
          </p:cNvPr>
          <p:cNvSpPr txBox="1">
            <a:spLocks/>
          </p:cNvSpPr>
          <p:nvPr/>
        </p:nvSpPr>
        <p:spPr>
          <a:xfrm>
            <a:off x="473254" y="0"/>
            <a:ext cx="83754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La pertinence </a:t>
            </a:r>
            <a:r>
              <a:rPr lang="en-US" sz="3200" dirty="0" err="1"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d’une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information </a:t>
            </a:r>
            <a:r>
              <a:rPr lang="en-US" sz="3200" dirty="0" err="1"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est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déterminée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par </a:t>
            </a:r>
            <a:r>
              <a:rPr lang="en-US" sz="3200" dirty="0" err="1"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sa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valeur</a:t>
            </a:r>
            <a:endParaRPr lang="en-US" sz="3200" dirty="0"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50C6A16-C73F-4B32-4FD8-44B2E62A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E6910-D586-4B1A-BC87-A1DD68C0FBEB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D9B0C3-1CE7-6930-0748-A6D1CA1401E4}"/>
              </a:ext>
            </a:extLst>
          </p:cNvPr>
          <p:cNvGrpSpPr/>
          <p:nvPr/>
        </p:nvGrpSpPr>
        <p:grpSpPr>
          <a:xfrm>
            <a:off x="9691237" y="2463895"/>
            <a:ext cx="1886348" cy="2256592"/>
            <a:chOff x="9691237" y="2463895"/>
            <a:chExt cx="1886348" cy="2256592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44BD5790-050D-3C52-8C55-2CFF557D904E}"/>
                </a:ext>
              </a:extLst>
            </p:cNvPr>
            <p:cNvGrpSpPr/>
            <p:nvPr/>
          </p:nvGrpSpPr>
          <p:grpSpPr>
            <a:xfrm>
              <a:off x="9727823" y="2463895"/>
              <a:ext cx="1610173" cy="2256592"/>
              <a:chOff x="9682667" y="2057491"/>
              <a:chExt cx="1610173" cy="2256592"/>
            </a:xfrm>
          </p:grpSpPr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377C8D52-8AE9-19DB-9156-F685B3ABF385}"/>
                  </a:ext>
                </a:extLst>
              </p:cNvPr>
              <p:cNvSpPr txBox="1"/>
              <p:nvPr/>
            </p:nvSpPr>
            <p:spPr>
              <a:xfrm>
                <a:off x="10059477" y="3667752"/>
                <a:ext cx="12333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ea typeface="Verdana" panose="020B0604030504040204" pitchFamily="34" charset="0"/>
                  </a:rPr>
                  <a:t>Plus désirable</a:t>
                </a:r>
              </a:p>
            </p:txBody>
          </p: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2C6649BD-85E5-871F-9734-02B9F513FFE8}"/>
                  </a:ext>
                </a:extLst>
              </p:cNvPr>
              <p:cNvGrpSpPr/>
              <p:nvPr/>
            </p:nvGrpSpPr>
            <p:grpSpPr>
              <a:xfrm>
                <a:off x="9682669" y="2057491"/>
                <a:ext cx="1610171" cy="789150"/>
                <a:chOff x="11122718" y="5412415"/>
                <a:chExt cx="2269579" cy="934768"/>
              </a:xfrm>
            </p:grpSpPr>
            <p:cxnSp>
              <p:nvCxnSpPr>
                <p:cNvPr id="12" name="Connecteur droit avec flèche 11">
                  <a:extLst>
                    <a:ext uri="{FF2B5EF4-FFF2-40B4-BE49-F238E27FC236}">
                      <a16:creationId xmlns:a16="http://schemas.microsoft.com/office/drawing/2014/main" id="{9E6ADD23-25F4-EA39-4FE8-C5887D9ED6E6}"/>
                    </a:ext>
                  </a:extLst>
                </p:cNvPr>
                <p:cNvCxnSpPr/>
                <p:nvPr/>
              </p:nvCxnSpPr>
              <p:spPr>
                <a:xfrm flipH="1" flipV="1">
                  <a:off x="11122718" y="5412415"/>
                  <a:ext cx="582691" cy="32526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7DF8AF3F-3DD5-AB5D-63AF-9A4DDD0AD57E}"/>
                    </a:ext>
                  </a:extLst>
                </p:cNvPr>
                <p:cNvSpPr txBox="1"/>
                <p:nvPr/>
              </p:nvSpPr>
              <p:spPr>
                <a:xfrm>
                  <a:off x="11653839" y="5581588"/>
                  <a:ext cx="1738458" cy="7655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>
                      <a:ea typeface="Verdana" panose="020B0604030504040204" pitchFamily="34" charset="0"/>
                    </a:rPr>
                    <a:t>Moins désirable</a:t>
                  </a:r>
                </a:p>
              </p:txBody>
            </p:sp>
          </p:grpSp>
          <p:cxnSp>
            <p:nvCxnSpPr>
              <p:cNvPr id="18" name="Connecteur droit avec flèche 17">
                <a:extLst>
                  <a:ext uri="{FF2B5EF4-FFF2-40B4-BE49-F238E27FC236}">
                    <a16:creationId xmlns:a16="http://schemas.microsoft.com/office/drawing/2014/main" id="{B8C811AA-ADA1-20D1-9685-6AE7F1D47A15}"/>
                  </a:ext>
                </a:extLst>
              </p:cNvPr>
              <p:cNvCxnSpPr/>
              <p:nvPr/>
            </p:nvCxnSpPr>
            <p:spPr>
              <a:xfrm flipH="1" flipV="1">
                <a:off x="9682667" y="3515446"/>
                <a:ext cx="413396" cy="27459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" name="ZoneTexte 14">
              <a:extLst>
                <a:ext uri="{FF2B5EF4-FFF2-40B4-BE49-F238E27FC236}">
                  <a16:creationId xmlns:a16="http://schemas.microsoft.com/office/drawing/2014/main" id="{D4D0BC33-79B7-ECD8-71BF-153C4D246404}"/>
                </a:ext>
              </a:extLst>
            </p:cNvPr>
            <p:cNvSpPr txBox="1"/>
            <p:nvPr/>
          </p:nvSpPr>
          <p:spPr>
            <a:xfrm>
              <a:off x="10453511" y="3339689"/>
              <a:ext cx="11240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ea typeface="Verdana" panose="020B0604030504040204" pitchFamily="34" charset="0"/>
                </a:rPr>
                <a:t>Scénario actuel</a:t>
              </a:r>
            </a:p>
          </p:txBody>
        </p:sp>
        <p:cxnSp>
          <p:nvCxnSpPr>
            <p:cNvPr id="3" name="Connecteur droit avec flèche 17">
              <a:extLst>
                <a:ext uri="{FF2B5EF4-FFF2-40B4-BE49-F238E27FC236}">
                  <a16:creationId xmlns:a16="http://schemas.microsoft.com/office/drawing/2014/main" id="{84906E9F-A8DD-8F80-7538-DE48869060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1237" y="3662855"/>
              <a:ext cx="762274" cy="38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EA2358-32D7-BA97-594C-1DAF1D557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Valentin Guigon - 2025</a:t>
            </a:r>
          </a:p>
        </p:txBody>
      </p:sp>
    </p:spTree>
    <p:extLst>
      <p:ext uri="{BB962C8B-B14F-4D97-AF65-F5344CB8AC3E}">
        <p14:creationId xmlns:p14="http://schemas.microsoft.com/office/powerpoint/2010/main" val="382841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0BC58-D217-7EC2-230D-D08FD42AE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5A007B26-B91A-8D14-961A-15695BD552B6}"/>
              </a:ext>
            </a:extLst>
          </p:cNvPr>
          <p:cNvGrpSpPr/>
          <p:nvPr/>
        </p:nvGrpSpPr>
        <p:grpSpPr>
          <a:xfrm>
            <a:off x="62968" y="1298266"/>
            <a:ext cx="12095825" cy="4183743"/>
            <a:chOff x="417971" y="1298266"/>
            <a:chExt cx="12095825" cy="418374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8A74774-4D18-F0CE-AF1C-3E085DCE994E}"/>
                </a:ext>
              </a:extLst>
            </p:cNvPr>
            <p:cNvGrpSpPr/>
            <p:nvPr/>
          </p:nvGrpSpPr>
          <p:grpSpPr>
            <a:xfrm>
              <a:off x="417971" y="1298266"/>
              <a:ext cx="7209145" cy="4183743"/>
              <a:chOff x="2201617" y="1298266"/>
              <a:chExt cx="7209145" cy="418374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BDBD811-D770-F779-94B3-87498A199D3A}"/>
                  </a:ext>
                </a:extLst>
              </p:cNvPr>
              <p:cNvGrpSpPr/>
              <p:nvPr/>
            </p:nvGrpSpPr>
            <p:grpSpPr>
              <a:xfrm>
                <a:off x="2201617" y="1298266"/>
                <a:ext cx="7209145" cy="4183743"/>
                <a:chOff x="2201617" y="1298266"/>
                <a:chExt cx="7209145" cy="4183743"/>
              </a:xfrm>
            </p:grpSpPr>
            <p:pic>
              <p:nvPicPr>
                <p:cNvPr id="8" name="Picture 7" descr="A graph showing the global warming&#10;&#10;AI-generated content may be incorrect.">
                  <a:extLst>
                    <a:ext uri="{FF2B5EF4-FFF2-40B4-BE49-F238E27FC236}">
                      <a16:creationId xmlns:a16="http://schemas.microsoft.com/office/drawing/2014/main" id="{209B776B-98FA-7FAD-87FA-EA754D8F23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01617" y="1298266"/>
                  <a:ext cx="7209145" cy="4183743"/>
                </a:xfrm>
                <a:prstGeom prst="rect">
                  <a:avLst/>
                </a:prstGeom>
              </p:spPr>
            </p:pic>
            <p:sp>
              <p:nvSpPr>
                <p:cNvPr id="9" name="ZoneTexte 22">
                  <a:extLst>
                    <a:ext uri="{FF2B5EF4-FFF2-40B4-BE49-F238E27FC236}">
                      <a16:creationId xmlns:a16="http://schemas.microsoft.com/office/drawing/2014/main" id="{660C690D-863A-18A0-01BD-620F2D113E27}"/>
                    </a:ext>
                  </a:extLst>
                </p:cNvPr>
                <p:cNvSpPr txBox="1"/>
                <p:nvPr/>
              </p:nvSpPr>
              <p:spPr>
                <a:xfrm>
                  <a:off x="3428616" y="1534408"/>
                  <a:ext cx="53241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>
                      <a:ea typeface="Verdana" panose="020B0604030504040204" pitchFamily="34" charset="0"/>
                    </a:rPr>
                    <a:t>Scénario à &gt;2.5°C</a:t>
                  </a:r>
                </a:p>
              </p:txBody>
            </p:sp>
          </p:grpSp>
          <p:pic>
            <p:nvPicPr>
              <p:cNvPr id="19" name="Picture 18" descr="A black and blue rectangles with white letters&#10;&#10;AI-generated content may be incorrect.">
                <a:extLst>
                  <a:ext uri="{FF2B5EF4-FFF2-40B4-BE49-F238E27FC236}">
                    <a16:creationId xmlns:a16="http://schemas.microsoft.com/office/drawing/2014/main" id="{DC0A2AB5-CD67-51BC-DBB0-F8BD44A76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8805" y="1591603"/>
                <a:ext cx="1205860" cy="348461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895EF15-C009-0E15-213C-BE839037F089}"/>
                </a:ext>
              </a:extLst>
            </p:cNvPr>
            <p:cNvGrpSpPr/>
            <p:nvPr/>
          </p:nvGrpSpPr>
          <p:grpSpPr>
            <a:xfrm>
              <a:off x="7895984" y="2708691"/>
              <a:ext cx="4617812" cy="1252613"/>
              <a:chOff x="6165035" y="2376180"/>
              <a:chExt cx="4617812" cy="1252613"/>
            </a:xfrm>
          </p:grpSpPr>
          <p:pic>
            <p:nvPicPr>
              <p:cNvPr id="31" name="Picture 30" descr="A close up of black text&#10;&#10;AI-generated content may be incorrect.">
                <a:extLst>
                  <a:ext uri="{FF2B5EF4-FFF2-40B4-BE49-F238E27FC236}">
                    <a16:creationId xmlns:a16="http://schemas.microsoft.com/office/drawing/2014/main" id="{B65DF72A-4391-CFEA-8CF5-7E9478CCF2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5035" y="2924563"/>
                <a:ext cx="4617812" cy="704230"/>
              </a:xfrm>
              <a:prstGeom prst="rect">
                <a:avLst/>
              </a:prstGeom>
            </p:spPr>
          </p:pic>
          <p:pic>
            <p:nvPicPr>
              <p:cNvPr id="33" name="Picture 32" descr="A red sign with white text&#10;&#10;AI-generated content may be incorrect.">
                <a:extLst>
                  <a:ext uri="{FF2B5EF4-FFF2-40B4-BE49-F238E27FC236}">
                    <a16:creationId xmlns:a16="http://schemas.microsoft.com/office/drawing/2014/main" id="{D1F6A456-1981-7C7C-BFDC-0078CBF651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9866" y="2376180"/>
                <a:ext cx="2704027" cy="569835"/>
              </a:xfrm>
              <a:prstGeom prst="rect">
                <a:avLst/>
              </a:prstGeom>
            </p:spPr>
          </p:pic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AB2864E-757F-F3CC-A4B0-94B817D51ABF}"/>
              </a:ext>
            </a:extLst>
          </p:cNvPr>
          <p:cNvSpPr/>
          <p:nvPr/>
        </p:nvSpPr>
        <p:spPr>
          <a:xfrm>
            <a:off x="518410" y="5602261"/>
            <a:ext cx="1116764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rgbClr val="0070C0"/>
                </a:solidFill>
                <a:ea typeface="Verdana" panose="020B0604030504040204" pitchFamily="34" charset="0"/>
                <a:cs typeface="Segoe UI Light" panose="020B0502040204020203" pitchFamily="34" charset="0"/>
              </a:rPr>
              <a:t>La valeur d’une information est liée à sa capacité à diminuer l’incertitude sur les contingences du monde </a:t>
            </a:r>
            <a:br>
              <a:rPr lang="fr-FR" sz="2400" dirty="0">
                <a:solidFill>
                  <a:srgbClr val="0070C0"/>
                </a:solidFill>
                <a:ea typeface="Verdana" panose="020B0604030504040204" pitchFamily="34" charset="0"/>
                <a:cs typeface="Segoe UI Light" panose="020B0502040204020203" pitchFamily="34" charset="0"/>
              </a:rPr>
            </a:br>
            <a:r>
              <a:rPr lang="fr-FR" sz="1400" dirty="0">
                <a:ea typeface="Verdana" panose="020B0604030504040204" pitchFamily="34" charset="0"/>
                <a:cs typeface="Segoe UI Light" panose="020B0502040204020203" pitchFamily="34" charset="0"/>
              </a:rPr>
              <a:t>(</a:t>
            </a:r>
            <a:r>
              <a:rPr lang="en-US" sz="1400" dirty="0">
                <a:ea typeface="Verdana" panose="020B0604030504040204" pitchFamily="34" charset="0"/>
                <a:cs typeface="Segoe UI Light" panose="020B0502040204020203" pitchFamily="34" charset="0"/>
              </a:rPr>
              <a:t>Friston et al., 2015. </a:t>
            </a:r>
            <a:r>
              <a:rPr lang="en-US" sz="1400" i="1" dirty="0"/>
              <a:t>Cognitive Neuroscience</a:t>
            </a:r>
            <a:r>
              <a:rPr lang="en-US" sz="1400" dirty="0">
                <a:ea typeface="Verdana" panose="020B0604030504040204" pitchFamily="34" charset="0"/>
                <a:cs typeface="Segoe UI Light" panose="020B0502040204020203" pitchFamily="34" charset="0"/>
              </a:rPr>
              <a:t>; </a:t>
            </a:r>
            <a:r>
              <a:rPr lang="fr-FR" sz="1400" dirty="0">
                <a:ea typeface="Verdana" panose="020B0604030504040204" pitchFamily="34" charset="0"/>
                <a:cs typeface="Segoe UI Light" panose="020B0502040204020203" pitchFamily="34" charset="0"/>
              </a:rPr>
              <a:t>Charpentier et al., 2018. </a:t>
            </a:r>
            <a:r>
              <a:rPr lang="fr-FR" sz="1400" i="1" dirty="0">
                <a:ea typeface="Verdana" panose="020B0604030504040204" pitchFamily="34" charset="0"/>
                <a:cs typeface="Segoe UI Light" panose="020B0502040204020203" pitchFamily="34" charset="0"/>
              </a:rPr>
              <a:t>PNAS</a:t>
            </a:r>
            <a:r>
              <a:rPr lang="fr-FR" sz="1400" dirty="0">
                <a:ea typeface="Verdana" panose="020B0604030504040204" pitchFamily="34" charset="0"/>
                <a:cs typeface="Segoe UI Light" panose="020B0502040204020203" pitchFamily="34" charset="0"/>
              </a:rPr>
              <a:t>; Shalvi et al., 2019)</a:t>
            </a: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A23300E8-F27E-EF22-99EA-E0EA785CD1B0}"/>
              </a:ext>
            </a:extLst>
          </p:cNvPr>
          <p:cNvSpPr txBox="1">
            <a:spLocks/>
          </p:cNvSpPr>
          <p:nvPr/>
        </p:nvSpPr>
        <p:spPr>
          <a:xfrm>
            <a:off x="473254" y="0"/>
            <a:ext cx="83754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La pertinence </a:t>
            </a:r>
            <a:r>
              <a:rPr lang="en-US" sz="3200" dirty="0" err="1"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d’une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information </a:t>
            </a:r>
            <a:r>
              <a:rPr lang="en-US" sz="3200" dirty="0" err="1"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est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déterminée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par </a:t>
            </a:r>
            <a:r>
              <a:rPr lang="en-US" sz="3200" dirty="0" err="1"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sa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valeur</a:t>
            </a:r>
            <a:endParaRPr lang="en-US" sz="3200" dirty="0"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7C28BCB-7EBA-B874-6A91-7DBCB06E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E6910-D586-4B1A-BC87-A1DD68C0FBEB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BFF9BB-6E35-9FB7-CA65-FB427B6AE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Valentin Guigon - 2025</a:t>
            </a:r>
          </a:p>
        </p:txBody>
      </p:sp>
    </p:spTree>
    <p:extLst>
      <p:ext uri="{BB962C8B-B14F-4D97-AF65-F5344CB8AC3E}">
        <p14:creationId xmlns:p14="http://schemas.microsoft.com/office/powerpoint/2010/main" val="2184161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ity street with people walking on it&#10;&#10;AI-generated content may be incorrect.">
            <a:extLst>
              <a:ext uri="{FF2B5EF4-FFF2-40B4-BE49-F238E27FC236}">
                <a16:creationId xmlns:a16="http://schemas.microsoft.com/office/drawing/2014/main" id="{BA314C70-55F0-8A1D-EDA8-B6683BFD0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28" y="1786309"/>
            <a:ext cx="3884458" cy="3162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78BEA93-CE2D-B321-A691-7943C9F086A5}"/>
              </a:ext>
            </a:extLst>
          </p:cNvPr>
          <p:cNvSpPr/>
          <p:nvPr/>
        </p:nvSpPr>
        <p:spPr>
          <a:xfrm>
            <a:off x="1580773" y="3822448"/>
            <a:ext cx="2325511" cy="10317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4C1DA1D-336D-BB52-2AA9-8BA6391B7FC3}"/>
              </a:ext>
            </a:extLst>
          </p:cNvPr>
          <p:cNvGrpSpPr/>
          <p:nvPr/>
        </p:nvGrpSpPr>
        <p:grpSpPr>
          <a:xfrm>
            <a:off x="2354924" y="3379497"/>
            <a:ext cx="7536964" cy="3383922"/>
            <a:chOff x="2354924" y="3447231"/>
            <a:chExt cx="7536964" cy="338392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9DE20B5-6B76-CF07-9466-EF95D55F67E7}"/>
                </a:ext>
              </a:extLst>
            </p:cNvPr>
            <p:cNvGrpSpPr/>
            <p:nvPr/>
          </p:nvGrpSpPr>
          <p:grpSpPr>
            <a:xfrm>
              <a:off x="2354924" y="3447231"/>
              <a:ext cx="7536964" cy="3383922"/>
              <a:chOff x="-1209760" y="2336625"/>
              <a:chExt cx="7536964" cy="3383922"/>
            </a:xfrm>
          </p:grpSpPr>
          <p:pic>
            <p:nvPicPr>
              <p:cNvPr id="19" name="Picture 18" descr="A diagram of a diagram of a simple cell&#10;&#10;AI-generated content may be incorrect.">
                <a:extLst>
                  <a:ext uri="{FF2B5EF4-FFF2-40B4-BE49-F238E27FC236}">
                    <a16:creationId xmlns:a16="http://schemas.microsoft.com/office/drawing/2014/main" id="{EBE24710-8A2F-637D-C49A-60DC428A5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7286" y="2336625"/>
                <a:ext cx="2971800" cy="31623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8CDF53-5815-FB0D-F82E-14AE410FE20B}"/>
                  </a:ext>
                </a:extLst>
              </p:cNvPr>
              <p:cNvSpPr txBox="1"/>
              <p:nvPr/>
            </p:nvSpPr>
            <p:spPr>
              <a:xfrm>
                <a:off x="-1209760" y="5412770"/>
                <a:ext cx="753696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400" b="0" i="0" dirty="0">
                    <a:effectLst/>
                  </a:rPr>
                  <a:t>de </a:t>
                </a:r>
                <a:r>
                  <a:rPr lang="fr-FR" sz="1400" b="0" i="0" dirty="0" err="1">
                    <a:effectLst/>
                  </a:rPr>
                  <a:t>Ladurantaye</a:t>
                </a:r>
                <a:r>
                  <a:rPr lang="fr-FR" sz="1400" b="0" i="0" dirty="0">
                    <a:effectLst/>
                  </a:rPr>
                  <a:t>, </a:t>
                </a:r>
                <a:r>
                  <a:rPr lang="fr-FR" sz="1400" b="0" i="0" dirty="0" err="1">
                    <a:effectLst/>
                  </a:rPr>
                  <a:t>Rouat</a:t>
                </a:r>
                <a:r>
                  <a:rPr lang="fr-FR" sz="1400" b="0" i="0" dirty="0">
                    <a:effectLst/>
                  </a:rPr>
                  <a:t> </a:t>
                </a:r>
                <a:r>
                  <a:rPr lang="fr-FR" sz="1400" dirty="0"/>
                  <a:t>&amp; </a:t>
                </a:r>
                <a:r>
                  <a:rPr lang="fr-FR" sz="1400" b="0" i="0" dirty="0">
                    <a:effectLst/>
                  </a:rPr>
                  <a:t>Vanden-Abeele, 2012</a:t>
                </a:r>
                <a:r>
                  <a:rPr lang="fr-FR" sz="1400" dirty="0"/>
                  <a:t>. </a:t>
                </a:r>
                <a:r>
                  <a:rPr lang="en-US" sz="1400" i="1" dirty="0"/>
                  <a:t>Visual Cortex: Current Status and Perspectives</a:t>
                </a:r>
                <a:endParaRPr lang="en-US" sz="1400" dirty="0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1A486B0-8901-862A-6529-006EA49169EE}"/>
                </a:ext>
              </a:extLst>
            </p:cNvPr>
            <p:cNvCxnSpPr>
              <a:cxnSpLocks/>
            </p:cNvCxnSpPr>
            <p:nvPr/>
          </p:nvCxnSpPr>
          <p:spPr>
            <a:xfrm>
              <a:off x="4165600" y="5113867"/>
              <a:ext cx="826370" cy="1028832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E0C72DC-B87D-B50B-FC07-110E879DAA76}"/>
              </a:ext>
            </a:extLst>
          </p:cNvPr>
          <p:cNvGrpSpPr/>
          <p:nvPr/>
        </p:nvGrpSpPr>
        <p:grpSpPr>
          <a:xfrm>
            <a:off x="6096000" y="571921"/>
            <a:ext cx="5943600" cy="3124888"/>
            <a:chOff x="6096000" y="194553"/>
            <a:chExt cx="5943600" cy="312488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58DDC6C-8FDE-734B-A52A-67B34DE25396}"/>
                </a:ext>
              </a:extLst>
            </p:cNvPr>
            <p:cNvGrpSpPr/>
            <p:nvPr/>
          </p:nvGrpSpPr>
          <p:grpSpPr>
            <a:xfrm>
              <a:off x="6096000" y="194553"/>
              <a:ext cx="5943600" cy="2485489"/>
              <a:chOff x="5210908" y="1641839"/>
              <a:chExt cx="5943600" cy="2485489"/>
            </a:xfrm>
          </p:grpSpPr>
          <p:pic>
            <p:nvPicPr>
              <p:cNvPr id="5" name="Picture 4" descr="A diagram of a brain&#10;&#10;AI-generated content may be incorrect.">
                <a:extLst>
                  <a:ext uri="{FF2B5EF4-FFF2-40B4-BE49-F238E27FC236}">
                    <a16:creationId xmlns:a16="http://schemas.microsoft.com/office/drawing/2014/main" id="{A7DF7902-A665-0A1B-6083-B5B4F79CFA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0908" y="1980393"/>
                <a:ext cx="5943600" cy="21469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EDC01E-690A-415D-E1B6-009691B37442}"/>
                  </a:ext>
                </a:extLst>
              </p:cNvPr>
              <p:cNvSpPr txBox="1"/>
              <p:nvPr/>
            </p:nvSpPr>
            <p:spPr>
              <a:xfrm>
                <a:off x="6052039" y="1641839"/>
                <a:ext cx="475956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400" dirty="0"/>
                  <a:t>Herzog, Clarke, 2014. </a:t>
                </a:r>
                <a:r>
                  <a:rPr lang="fr-FR" sz="1400" i="1" dirty="0"/>
                  <a:t>Front. Comput. </a:t>
                </a:r>
                <a:r>
                  <a:rPr lang="fr-FR" sz="1400" i="1" dirty="0" err="1"/>
                  <a:t>Neurosci</a:t>
                </a:r>
                <a:endParaRPr lang="en-US" sz="1400" dirty="0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1D9AD3F-5417-E379-6AFE-9F2CCE20DF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4151" y="2664011"/>
              <a:ext cx="1900066" cy="655430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92C294-AEC4-CD6E-BEE3-0AE76A42D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66"/>
            <a:ext cx="8001000" cy="1325563"/>
          </a:xfrm>
        </p:spPr>
        <p:txBody>
          <a:bodyPr/>
          <a:lstStyle/>
          <a:p>
            <a:r>
              <a:rPr lang="fr-FR" dirty="0"/>
              <a:t>Comment traite-t-on les infos.</a:t>
            </a:r>
            <a:br>
              <a:rPr lang="fr-FR" dirty="0"/>
            </a:br>
            <a:r>
              <a:rPr lang="fr-FR" dirty="0"/>
              <a:t>de plus bas niveau?</a:t>
            </a: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AF786A6-DB13-4F0B-FCEF-A32139E4E769}"/>
              </a:ext>
            </a:extLst>
          </p:cNvPr>
          <p:cNvGrpSpPr/>
          <p:nvPr/>
        </p:nvGrpSpPr>
        <p:grpSpPr>
          <a:xfrm>
            <a:off x="9537759" y="3202294"/>
            <a:ext cx="2146936" cy="3173069"/>
            <a:chOff x="9537759" y="3086182"/>
            <a:chExt cx="2146936" cy="3173069"/>
          </a:xfrm>
        </p:grpSpPr>
        <p:pic>
          <p:nvPicPr>
            <p:cNvPr id="37" name="Picture 36" descr="A close-up of words&#10;&#10;AI-generated content may be incorrect.">
              <a:extLst>
                <a:ext uri="{FF2B5EF4-FFF2-40B4-BE49-F238E27FC236}">
                  <a16:creationId xmlns:a16="http://schemas.microsoft.com/office/drawing/2014/main" id="{3885AB6D-27EE-EFE2-CB08-4CD9496887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8" r="22348"/>
            <a:stretch>
              <a:fillRect/>
            </a:stretch>
          </p:blipFill>
          <p:spPr>
            <a:xfrm>
              <a:off x="9537759" y="4112315"/>
              <a:ext cx="2146936" cy="214693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2B6EC97-D773-2117-A964-B45EE062407B}"/>
                </a:ext>
              </a:extLst>
            </p:cNvPr>
            <p:cNvCxnSpPr>
              <a:cxnSpLocks/>
            </p:cNvCxnSpPr>
            <p:nvPr/>
          </p:nvCxnSpPr>
          <p:spPr>
            <a:xfrm>
              <a:off x="10106257" y="3086182"/>
              <a:ext cx="383943" cy="1129018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D428A81C-10D3-2EAB-D56D-E9773DF88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E6910-D586-4B1A-BC87-A1DD68C0FBEB}" type="slidenum">
              <a:rPr lang="en-US" smtClean="0"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D33461-12E3-AC0B-67DA-971BB6BE3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Valentin Guigon - 2025</a:t>
            </a:r>
          </a:p>
        </p:txBody>
      </p:sp>
    </p:spTree>
    <p:extLst>
      <p:ext uri="{BB962C8B-B14F-4D97-AF65-F5344CB8AC3E}">
        <p14:creationId xmlns:p14="http://schemas.microsoft.com/office/powerpoint/2010/main" val="367209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EBE88-05DB-795F-A014-5B3EC7EE0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9ED47E70-0A96-E8C1-47AF-55EFCAC7B808}"/>
              </a:ext>
            </a:extLst>
          </p:cNvPr>
          <p:cNvGrpSpPr/>
          <p:nvPr/>
        </p:nvGrpSpPr>
        <p:grpSpPr>
          <a:xfrm>
            <a:off x="6173969" y="2244819"/>
            <a:ext cx="5205893" cy="3079980"/>
            <a:chOff x="6096000" y="1755961"/>
            <a:chExt cx="5205893" cy="3079980"/>
          </a:xfrm>
        </p:grpSpPr>
        <p:pic>
          <p:nvPicPr>
            <p:cNvPr id="33" name="Picture 32" descr="A baseball player catching a ball&#10;&#10;AI-generated content may be incorrect.">
              <a:extLst>
                <a:ext uri="{FF2B5EF4-FFF2-40B4-BE49-F238E27FC236}">
                  <a16:creationId xmlns:a16="http://schemas.microsoft.com/office/drawing/2014/main" id="{D327CCF7-B05D-55F1-04D4-F3EEDAFC7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755961"/>
              <a:ext cx="2602946" cy="3079980"/>
            </a:xfrm>
            <a:prstGeom prst="rect">
              <a:avLst/>
            </a:prstGeom>
          </p:spPr>
        </p:pic>
        <p:pic>
          <p:nvPicPr>
            <p:cNvPr id="37" name="Picture 36" descr="A person and a child running&#10;&#10;AI-generated content may be incorrect.">
              <a:extLst>
                <a:ext uri="{FF2B5EF4-FFF2-40B4-BE49-F238E27FC236}">
                  <a16:creationId xmlns:a16="http://schemas.microsoft.com/office/drawing/2014/main" id="{F41272B6-60F6-B41E-77CC-8E0A82AAC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00" r="21058"/>
            <a:stretch>
              <a:fillRect/>
            </a:stretch>
          </p:blipFill>
          <p:spPr>
            <a:xfrm>
              <a:off x="8698946" y="1755962"/>
              <a:ext cx="2602947" cy="3079979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16F04-792A-3052-1D58-1FDC5594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E6910-D586-4B1A-BC87-A1DD68C0FBE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</a:rPr>
              <a:t>7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43A6D3-AAF1-F375-331F-2F3C4820722D}"/>
              </a:ext>
            </a:extLst>
          </p:cNvPr>
          <p:cNvSpPr txBox="1"/>
          <p:nvPr/>
        </p:nvSpPr>
        <p:spPr>
          <a:xfrm>
            <a:off x="317721" y="1780727"/>
            <a:ext cx="562021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Interagir avec un objet en mouvement nécessite de </a:t>
            </a:r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suivre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 </a:t>
            </a:r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sa trajectoire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 et </a:t>
            </a:r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prédire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 </a:t>
            </a:r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sa position future </a:t>
            </a:r>
            <a:br>
              <a:rPr lang="fr-FR" sz="2000" b="1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</a:br>
            <a:r>
              <a:rPr lang="fr-FR" sz="2000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(surtout, contraintes sensorimotrices, ex.: 200ms entre perception et mouvement)</a:t>
            </a:r>
            <a:br>
              <a:rPr lang="en-US" sz="2000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</a:br>
            <a:endParaRPr lang="en-US" sz="2000" dirty="0">
              <a:solidFill>
                <a:schemeClr val="bg2">
                  <a:lumMod val="25000"/>
                </a:schemeClr>
              </a:solidFill>
              <a:ea typeface="Verdana" panose="020B0604030504040204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Les objets du quotidien n'ont </a:t>
            </a:r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pas toujours une vitesse constante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, </a:t>
            </a:r>
            <a:br>
              <a:rPr lang="fr-FR" sz="2000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</a:br>
            <a:r>
              <a:rPr lang="fr-FR" sz="2000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Ce qui rend la </a:t>
            </a:r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prédiction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 de mouvements dynamiques (accélérés) essentiel au quotidien</a:t>
            </a:r>
            <a:br>
              <a:rPr lang="fr-FR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(Zhao et Warren, 2015 ; Fiehler et al., 2019)</a:t>
            </a:r>
            <a:endParaRPr lang="en-US" dirty="0">
              <a:solidFill>
                <a:schemeClr val="bg2">
                  <a:lumMod val="25000"/>
                </a:schemeClr>
              </a:solidFill>
              <a:ea typeface="Verdan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08DBD-1351-5001-F09D-368CAB30B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Précision du traitement d’informations de bas-niveau: motricité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343F3C-077A-5110-7348-CD15569C4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Valentin Guigon - 2025</a:t>
            </a:r>
          </a:p>
        </p:txBody>
      </p:sp>
    </p:spTree>
    <p:extLst>
      <p:ext uri="{BB962C8B-B14F-4D97-AF65-F5344CB8AC3E}">
        <p14:creationId xmlns:p14="http://schemas.microsoft.com/office/powerpoint/2010/main" val="94198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C67D2-CFE4-080C-D987-8728CC2BF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75974-90E2-CA2C-738E-23EB49389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E6910-D586-4B1A-BC87-A1DD68C0FBE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</a:rPr>
              <a:t>8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08E74E-DA59-3D62-E0D8-F2688F22B6B2}"/>
              </a:ext>
            </a:extLst>
          </p:cNvPr>
          <p:cNvSpPr txBox="1"/>
          <p:nvPr/>
        </p:nvSpPr>
        <p:spPr>
          <a:xfrm>
            <a:off x="6254066" y="4173938"/>
            <a:ext cx="562021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Les</a:t>
            </a:r>
            <a:r>
              <a:rPr lang="en-US" sz="2000" dirty="0">
                <a:solidFill>
                  <a:srgbClr val="0070C0"/>
                </a:solidFill>
                <a:ea typeface="Verdana" panose="020B0604030504040204" pitchFamily="34" charset="0"/>
              </a:rPr>
              <a:t> </a:t>
            </a:r>
            <a:r>
              <a:rPr lang="fr-FR" sz="2000" b="1" dirty="0">
                <a:solidFill>
                  <a:srgbClr val="0070C0"/>
                </a:solidFill>
                <a:ea typeface="Verdana" panose="020B0604030504040204" pitchFamily="34" charset="0"/>
              </a:rPr>
              <a:t>yeux suivent correctement</a:t>
            </a:r>
            <a:r>
              <a:rPr lang="fr-FR" sz="2000" dirty="0">
                <a:solidFill>
                  <a:srgbClr val="0070C0"/>
                </a:solidFill>
                <a:ea typeface="Verdana" panose="020B0604030504040204" pitchFamily="34" charset="0"/>
              </a:rPr>
              <a:t> 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les objets accélérés (mise à jour continue de la vitesse)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Mais </a:t>
            </a:r>
            <a:r>
              <a:rPr lang="fr-FR" sz="2000" b="1" dirty="0">
                <a:solidFill>
                  <a:srgbClr val="0070C0"/>
                </a:solidFill>
                <a:ea typeface="Verdana" panose="020B0604030504040204" pitchFamily="34" charset="0"/>
              </a:rPr>
              <a:t>les mains interceptent en ignorant l’accélération</a:t>
            </a:r>
            <a:r>
              <a:rPr lang="fr-FR" sz="2000" dirty="0">
                <a:solidFill>
                  <a:srgbClr val="0070C0"/>
                </a:solidFill>
                <a:ea typeface="Verdana" panose="020B0604030504040204" pitchFamily="34" charset="0"/>
              </a:rPr>
              <a:t> → erreurs systématiques 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(trop tôt ou trop tard)</a:t>
            </a:r>
            <a:endParaRPr lang="en-US" sz="2000" dirty="0">
              <a:solidFill>
                <a:schemeClr val="bg2">
                  <a:lumMod val="25000"/>
                </a:schemeClr>
              </a:solidFill>
              <a:ea typeface="Verdana" panose="020B060403050404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D4A3BC-754B-52AE-4E65-05F83707A6B0}"/>
              </a:ext>
            </a:extLst>
          </p:cNvPr>
          <p:cNvGrpSpPr>
            <a:grpSpLocks noChangeAspect="1"/>
          </p:cNvGrpSpPr>
          <p:nvPr/>
        </p:nvGrpSpPr>
        <p:grpSpPr>
          <a:xfrm>
            <a:off x="7988255" y="619947"/>
            <a:ext cx="4058601" cy="3366979"/>
            <a:chOff x="1282099" y="2872595"/>
            <a:chExt cx="4354285" cy="3612276"/>
          </a:xfrm>
        </p:grpSpPr>
        <p:pic>
          <p:nvPicPr>
            <p:cNvPr id="5" name="Picture 4" descr="Diagram of a diagram showing different types of light&#10;&#10;AI-generated content may be incorrect.">
              <a:extLst>
                <a:ext uri="{FF2B5EF4-FFF2-40B4-BE49-F238E27FC236}">
                  <a16:creationId xmlns:a16="http://schemas.microsoft.com/office/drawing/2014/main" id="{A4395B15-7EFB-55A4-BD06-8EB2C73D3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9" t="6369" r="39125" b="15531"/>
            <a:stretch>
              <a:fillRect/>
            </a:stretch>
          </p:blipFill>
          <p:spPr>
            <a:xfrm>
              <a:off x="1282099" y="2872595"/>
              <a:ext cx="4354285" cy="3304368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33EF4CB-9F4F-5ADF-DEA6-C14F6B16B4F5}"/>
                </a:ext>
              </a:extLst>
            </p:cNvPr>
            <p:cNvSpPr/>
            <p:nvPr/>
          </p:nvSpPr>
          <p:spPr>
            <a:xfrm>
              <a:off x="5288041" y="4556253"/>
              <a:ext cx="348343" cy="464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9A7D25B-0CA2-16B5-FA77-CA453D8D501F}"/>
                </a:ext>
              </a:extLst>
            </p:cNvPr>
            <p:cNvSpPr txBox="1"/>
            <p:nvPr/>
          </p:nvSpPr>
          <p:spPr>
            <a:xfrm>
              <a:off x="1488717" y="6154671"/>
              <a:ext cx="3753566" cy="330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fr-FR" sz="1400" dirty="0" err="1">
                  <a:solidFill>
                    <a:schemeClr val="bg2">
                      <a:lumMod val="2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Kreyenmeier</a:t>
              </a:r>
              <a:r>
                <a:rPr lang="fr-FR" sz="1400" dirty="0">
                  <a:solidFill>
                    <a:schemeClr val="bg2">
                      <a:lumMod val="2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 et al., 2022. </a:t>
              </a:r>
              <a:r>
                <a:rPr lang="fr-FR" sz="1400" i="1" dirty="0" err="1">
                  <a:solidFill>
                    <a:schemeClr val="bg2">
                      <a:lumMod val="2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eNeuro</a:t>
              </a:r>
              <a:endParaRPr lang="en-US" sz="1400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4AF57D4-849D-6CF0-1948-D812C881852E}"/>
              </a:ext>
            </a:extLst>
          </p:cNvPr>
          <p:cNvSpPr txBox="1"/>
          <p:nvPr/>
        </p:nvSpPr>
        <p:spPr>
          <a:xfrm>
            <a:off x="317721" y="1780727"/>
            <a:ext cx="562021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Interagir avec un objet en mouvement nécessite de </a:t>
            </a:r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suivre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 </a:t>
            </a:r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sa trajectoire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 et </a:t>
            </a:r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prédire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 </a:t>
            </a:r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sa position future </a:t>
            </a:r>
            <a:br>
              <a:rPr lang="fr-FR" sz="2000" b="1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</a:br>
            <a:r>
              <a:rPr lang="fr-FR" sz="2000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(surtout, contraintes sensorimotrices, ex.: 200ms entre perception et mouvement)</a:t>
            </a:r>
            <a:br>
              <a:rPr lang="en-US" sz="2000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</a:br>
            <a:endParaRPr lang="en-US" sz="2000" dirty="0">
              <a:solidFill>
                <a:schemeClr val="bg2">
                  <a:lumMod val="25000"/>
                </a:schemeClr>
              </a:solidFill>
              <a:ea typeface="Verdana" panose="020B0604030504040204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Les objets du quotidien n'ont </a:t>
            </a:r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pas toujours une vitesse constante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, </a:t>
            </a:r>
            <a:br>
              <a:rPr lang="fr-FR" sz="2000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</a:br>
            <a:r>
              <a:rPr lang="fr-FR" sz="2000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Ce qui rend la </a:t>
            </a:r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prédiction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 de mouvements dynamiques (accélérés) essentiel au quotidien</a:t>
            </a:r>
            <a:br>
              <a:rPr lang="fr-FR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  <a:ea typeface="Verdana" panose="020B0604030504040204" pitchFamily="34" charset="0"/>
              </a:rPr>
              <a:t>(Zhao et Warren, 2015 ; Fiehler et al., 2019)</a:t>
            </a:r>
            <a:endParaRPr lang="en-US" dirty="0">
              <a:solidFill>
                <a:schemeClr val="bg2">
                  <a:lumMod val="25000"/>
                </a:schemeClr>
              </a:solidFill>
              <a:ea typeface="Verdan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156FB9-9C78-CDEF-7AA4-D364F9722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Précision du traitement d’informations de bas-niveau: motricité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5850B2-36D6-7A60-0838-64E3288A8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Valentin Guigon - 2025</a:t>
            </a:r>
          </a:p>
        </p:txBody>
      </p:sp>
    </p:spTree>
    <p:extLst>
      <p:ext uri="{BB962C8B-B14F-4D97-AF65-F5344CB8AC3E}">
        <p14:creationId xmlns:p14="http://schemas.microsoft.com/office/powerpoint/2010/main" val="419918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1DE91-2D26-983D-DF76-B4A8FA602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AD208-F047-A63F-90A6-A6454CC7E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E6910-D586-4B1A-BC87-A1DD68C0FBEB}" type="slidenum">
              <a:rPr lang="en-US" smtClean="0"/>
              <a:t>9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DEDE18-CBAE-DE87-AFD8-25408ABE9753}"/>
              </a:ext>
            </a:extLst>
          </p:cNvPr>
          <p:cNvSpPr txBox="1"/>
          <p:nvPr/>
        </p:nvSpPr>
        <p:spPr>
          <a:xfrm>
            <a:off x="116114" y="1288605"/>
            <a:ext cx="5979885" cy="5155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L’œil humain </a:t>
            </a:r>
            <a:r>
              <a:rPr lang="fr-FR" sz="2000" b="1" dirty="0">
                <a:solidFill>
                  <a:srgbClr val="0070C0"/>
                </a:solidFill>
              </a:rPr>
              <a:t>suit finement</a:t>
            </a:r>
            <a:r>
              <a:rPr lang="fr-FR" sz="2000" dirty="0">
                <a:solidFill>
                  <a:srgbClr val="0070C0"/>
                </a:solidFill>
              </a:rPr>
              <a:t> les </a:t>
            </a:r>
            <a:r>
              <a:rPr lang="fr-FR" sz="2000" b="1" dirty="0">
                <a:solidFill>
                  <a:srgbClr val="0070C0"/>
                </a:solidFill>
              </a:rPr>
              <a:t>variations</a:t>
            </a:r>
            <a:r>
              <a:rPr lang="fr-FR" sz="2000" dirty="0">
                <a:solidFill>
                  <a:srgbClr val="0070C0"/>
                </a:solidFill>
              </a:rPr>
              <a:t> 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de vitesse d’un objet …</a:t>
            </a:r>
          </a:p>
          <a:p>
            <a:pPr>
              <a:spcAft>
                <a:spcPts val="1200"/>
              </a:spcAft>
            </a:pP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Mais une poursuite oculaire précise ne garantit pas des rapports verbaux corrects.</a:t>
            </a:r>
            <a:br>
              <a:rPr lang="fr-FR" sz="2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fr-FR" sz="14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fr-FR" sz="1400" dirty="0" err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Tavassoli</a:t>
            </a:r>
            <a:r>
              <a:rPr lang="fr-FR" sz="14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</a:t>
            </a:r>
            <a:r>
              <a:rPr lang="fr-FR" sz="1400" dirty="0" err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Ringach</a:t>
            </a:r>
            <a:r>
              <a:rPr lang="fr-FR" sz="14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2010. </a:t>
            </a:r>
            <a:r>
              <a:rPr lang="fr-FR" sz="1400" i="1" dirty="0" err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</a:t>
            </a:r>
            <a:r>
              <a:rPr lang="fr-FR" sz="1400" i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400" i="1" dirty="0" err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Biology</a:t>
            </a:r>
            <a:r>
              <a:rPr lang="fr-FR" sz="14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Le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 traitement sensoriel brut ne suffit pas à produire une </a:t>
            </a:r>
            <a:r>
              <a:rPr lang="fr-FR" sz="2000" b="1" dirty="0">
                <a:solidFill>
                  <a:srgbClr val="0070C0"/>
                </a:solidFill>
              </a:rPr>
              <a:t>perception consciente cohérente</a:t>
            </a:r>
            <a:r>
              <a:rPr lang="fr-FR" sz="2000" b="1" dirty="0">
                <a:solidFill>
                  <a:schemeClr val="bg2">
                    <a:lumMod val="25000"/>
                  </a:schemeClr>
                </a:solidFill>
              </a:rPr>
              <a:t>: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Les </a:t>
            </a:r>
            <a:r>
              <a:rPr lang="fr-FR" sz="2000" b="1" dirty="0">
                <a:solidFill>
                  <a:srgbClr val="0070C0"/>
                </a:solidFill>
              </a:rPr>
              <a:t>mouvements oculaires</a:t>
            </a:r>
            <a:r>
              <a:rPr lang="fr-FR" sz="2000" dirty="0">
                <a:solidFill>
                  <a:srgbClr val="0070C0"/>
                </a:solidFill>
              </a:rPr>
              <a:t> 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exploitent des </a:t>
            </a:r>
            <a:r>
              <a:rPr lang="fr-FR" sz="2000" b="1" dirty="0">
                <a:solidFill>
                  <a:schemeClr val="bg2">
                    <a:lumMod val="25000"/>
                  </a:schemeClr>
                </a:solidFill>
              </a:rPr>
              <a:t>signaux visuels rapides et fidèles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La </a:t>
            </a:r>
            <a:r>
              <a:rPr lang="fr-FR" sz="2000" b="1" dirty="0">
                <a:solidFill>
                  <a:srgbClr val="0070C0"/>
                </a:solidFill>
              </a:rPr>
              <a:t>motricité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 repose sur ces signaux, mais reste </a:t>
            </a:r>
            <a:r>
              <a:rPr lang="fr-FR" sz="2000" b="1" dirty="0">
                <a:solidFill>
                  <a:schemeClr val="bg2">
                    <a:lumMod val="25000"/>
                  </a:schemeClr>
                </a:solidFill>
              </a:rPr>
              <a:t>physiquement contrainte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La </a:t>
            </a:r>
            <a:r>
              <a:rPr lang="fr-FR" sz="2000" b="1" dirty="0">
                <a:solidFill>
                  <a:srgbClr val="0070C0"/>
                </a:solidFill>
              </a:rPr>
              <a:t>perception consciente 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mobilise des </a:t>
            </a:r>
            <a:r>
              <a:rPr lang="fr-FR" sz="2000" b="1" dirty="0">
                <a:solidFill>
                  <a:schemeClr val="bg2">
                    <a:lumMod val="25000"/>
                  </a:schemeClr>
                </a:solidFill>
              </a:rPr>
              <a:t>traitements supplémentaires 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(intentions, attentes, apprentissages)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57F1E-0101-C7EF-9B60-A13DB5FB6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Précision du traitement d’informations de bas-niveau: évaluation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9FFF29-FB01-941A-CC2A-994564641C13}"/>
              </a:ext>
            </a:extLst>
          </p:cNvPr>
          <p:cNvSpPr txBox="1"/>
          <p:nvPr/>
        </p:nvSpPr>
        <p:spPr>
          <a:xfrm>
            <a:off x="6204235" y="1968527"/>
            <a:ext cx="5903684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Comme si le cerveau </a:t>
            </a:r>
            <a:r>
              <a:rPr lang="fr-FR" sz="2000" b="1" dirty="0">
                <a:solidFill>
                  <a:srgbClr val="0070C0"/>
                </a:solidFill>
              </a:rPr>
              <a:t>produisait deux lectures divergentes</a:t>
            </a:r>
            <a:r>
              <a:rPr lang="fr-FR" sz="2000" dirty="0">
                <a:solidFill>
                  <a:srgbClr val="0070C0"/>
                </a:solidFill>
              </a:rPr>
              <a:t> 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d’un même stimulus </a:t>
            </a:r>
            <a:br>
              <a:rPr lang="fr-FR" sz="2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fr-FR" sz="1400" dirty="0" err="1">
                <a:solidFill>
                  <a:schemeClr val="bg2">
                    <a:lumMod val="25000"/>
                  </a:schemeClr>
                </a:solidFill>
              </a:rPr>
              <a:t>Two-streams</a:t>
            </a: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bg2">
                    <a:lumMod val="25000"/>
                  </a:schemeClr>
                </a:solidFill>
              </a:rPr>
              <a:t>hypothesis</a:t>
            </a: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: Milner et </a:t>
            </a:r>
            <a:r>
              <a:rPr lang="fr-FR" sz="1400" dirty="0" err="1">
                <a:solidFill>
                  <a:schemeClr val="bg2">
                    <a:lumMod val="25000"/>
                  </a:schemeClr>
                </a:solidFill>
              </a:rPr>
              <a:t>Goodale</a:t>
            </a: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, 1992, 2008) </a:t>
            </a:r>
          </a:p>
          <a:p>
            <a:pPr>
              <a:spcAft>
                <a:spcPts val="1200"/>
              </a:spcAft>
            </a:pPr>
            <a:endParaRPr lang="fr-FR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Vision-action: le </a:t>
            </a:r>
            <a:r>
              <a:rPr lang="fr-FR" sz="2000" b="1" dirty="0">
                <a:solidFill>
                  <a:srgbClr val="0070C0"/>
                </a:solidFill>
              </a:rPr>
              <a:t>système oculomoteur</a:t>
            </a:r>
            <a:r>
              <a:rPr lang="fr-FR" sz="2000" dirty="0">
                <a:solidFill>
                  <a:srgbClr val="0070C0"/>
                </a:solidFill>
              </a:rPr>
              <a:t> 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s'appuie sur des signaux visuels fiables mais reste soumis a des contraintes motrices </a:t>
            </a:r>
            <a:br>
              <a:rPr lang="fr-FR" sz="2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(ex. : délais, imprécisions anticipatives)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Vision-perception: La </a:t>
            </a:r>
            <a:r>
              <a:rPr lang="fr-FR" sz="2000" b="1" dirty="0">
                <a:solidFill>
                  <a:srgbClr val="0070C0"/>
                </a:solidFill>
              </a:rPr>
              <a:t>perception consciente</a:t>
            </a:r>
            <a:r>
              <a:rPr lang="fr-FR" sz="2000" dirty="0">
                <a:solidFill>
                  <a:srgbClr val="0070C0"/>
                </a:solidFill>
              </a:rPr>
              <a:t> 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</a:rPr>
              <a:t>combine ces signaux visuels avec des traitements cognitifs de haut niveau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855C8E-F092-FCCA-4581-E256BE922BBE}"/>
              </a:ext>
            </a:extLst>
          </p:cNvPr>
          <p:cNvCxnSpPr/>
          <p:nvPr/>
        </p:nvCxnSpPr>
        <p:spPr>
          <a:xfrm>
            <a:off x="6134100" y="1233714"/>
            <a:ext cx="0" cy="51226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24EBE4-6007-38A1-F4FA-F6F6167DA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Valentin Guigon - 2025</a:t>
            </a:r>
          </a:p>
        </p:txBody>
      </p:sp>
    </p:spTree>
    <p:extLst>
      <p:ext uri="{BB962C8B-B14F-4D97-AF65-F5344CB8AC3E}">
        <p14:creationId xmlns:p14="http://schemas.microsoft.com/office/powerpoint/2010/main" val="183801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24297</TotalTime>
  <Words>3206</Words>
  <Application>Microsoft Office PowerPoint</Application>
  <PresentationFormat>Widescreen</PresentationFormat>
  <Paragraphs>197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Arial</vt:lpstr>
      <vt:lpstr>Segoe UI</vt:lpstr>
      <vt:lpstr>Segoe UI Symbol</vt:lpstr>
      <vt:lpstr>Verdana</vt:lpstr>
      <vt:lpstr>Wingdings</vt:lpstr>
      <vt:lpstr>Office Theme</vt:lpstr>
      <vt:lpstr>Informations Croyances Prédictions</vt:lpstr>
      <vt:lpstr>I.  Informations</vt:lpstr>
      <vt:lpstr>Qu’est ce qu’une information ?</vt:lpstr>
      <vt:lpstr>PowerPoint Presentation</vt:lpstr>
      <vt:lpstr>PowerPoint Presentation</vt:lpstr>
      <vt:lpstr>Comment traite-t-on les infos. de plus bas niveau?</vt:lpstr>
      <vt:lpstr>Précision du traitement d’informations de bas-niveau: motricité</vt:lpstr>
      <vt:lpstr>Précision du traitement d’informations de bas-niveau: motricité</vt:lpstr>
      <vt:lpstr>Précision du traitement d’informations de bas-niveau: évaluation</vt:lpstr>
      <vt:lpstr>Informations sociales</vt:lpstr>
      <vt:lpstr>Informations médiatisées</vt:lpstr>
      <vt:lpstr>Des informations externes</vt:lpstr>
      <vt:lpstr>Références</vt:lpstr>
      <vt:lpstr>Références</vt:lpstr>
      <vt:lpstr>Références</vt:lpstr>
      <vt:lpstr>Références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Valentin Guigon</dc:creator>
  <cp:lastModifiedBy>Valentin Guigon</cp:lastModifiedBy>
  <cp:revision>1415</cp:revision>
  <dcterms:created xsi:type="dcterms:W3CDTF">2025-06-23T01:28:59Z</dcterms:created>
  <dcterms:modified xsi:type="dcterms:W3CDTF">2025-07-21T22:25:29Z</dcterms:modified>
</cp:coreProperties>
</file>